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Gelasio"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08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4.sv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7.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5.svg"/><Relationship Id="rId5" Type="http://schemas.openxmlformats.org/officeDocument/2006/relationships/image" Target="../media/image-7-3.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04899"/>
            <a:ext cx="5997059"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The Photoelectric Effect</a:t>
            </a:r>
            <a:endParaRPr lang="en-US" sz="4450" dirty="0"/>
          </a:p>
        </p:txBody>
      </p:sp>
      <p:sp>
        <p:nvSpPr>
          <p:cNvPr id="4" name="Text 1"/>
          <p:cNvSpPr/>
          <p:nvPr/>
        </p:nvSpPr>
        <p:spPr>
          <a:xfrm>
            <a:off x="6280190" y="3804404"/>
            <a:ext cx="4057412" cy="354330"/>
          </a:xfrm>
          <a:prstGeom prst="rect">
            <a:avLst/>
          </a:prstGeom>
          <a:noFill/>
          <a:ln/>
        </p:spPr>
        <p:txBody>
          <a:bodyPr wrap="none" lIns="0" tIns="0" rIns="0" bIns="0" rtlCol="0" anchor="t"/>
          <a:lstStyle/>
          <a:p>
            <a:pPr marL="0" indent="0" algn="l">
              <a:lnSpc>
                <a:spcPts val="2750"/>
              </a:lnSpc>
              <a:buNone/>
            </a:pPr>
            <a:r>
              <a:rPr lang="en-US" sz="2200" dirty="0">
                <a:solidFill>
                  <a:srgbClr val="D8B6A4"/>
                </a:solidFill>
                <a:latin typeface="Gelasio" pitchFamily="34" charset="0"/>
                <a:ea typeface="Gelasio" pitchFamily="34" charset="-122"/>
                <a:cs typeface="Gelasio" pitchFamily="34" charset="-120"/>
              </a:rPr>
              <a:t>When Light Behaves as Particles</a:t>
            </a:r>
            <a:endParaRPr lang="en-US" sz="2200" dirty="0"/>
          </a:p>
        </p:txBody>
      </p:sp>
      <p:sp>
        <p:nvSpPr>
          <p:cNvPr id="5" name="Text 2"/>
          <p:cNvSpPr/>
          <p:nvPr/>
        </p:nvSpPr>
        <p:spPr>
          <a:xfrm>
            <a:off x="6280190" y="449889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Exploring the quantum phenomenon that revolutionized physics and earned Einstein the Nobel Prize</a:t>
            </a:r>
            <a:endParaRPr lang="en-US" sz="1750" dirty="0"/>
          </a:p>
        </p:txBody>
      </p:sp>
      <p:sp>
        <p:nvSpPr>
          <p:cNvPr id="6" name="Rectangle 5"/>
          <p:cNvSpPr/>
          <p:nvPr/>
        </p:nvSpPr>
        <p:spPr>
          <a:xfrm>
            <a:off x="12642112" y="7772400"/>
            <a:ext cx="1988288"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5676" y="1058466"/>
            <a:ext cx="7665006" cy="576501"/>
          </a:xfrm>
          <a:prstGeom prst="rect">
            <a:avLst/>
          </a:prstGeom>
          <a:noFill/>
          <a:ln/>
        </p:spPr>
        <p:txBody>
          <a:bodyPr wrap="none" lIns="0" tIns="0" rIns="0" bIns="0" rtlCol="0" anchor="t"/>
          <a:lstStyle/>
          <a:p>
            <a:pPr marL="0" indent="0" algn="l">
              <a:lnSpc>
                <a:spcPts val="4500"/>
              </a:lnSpc>
              <a:buNone/>
            </a:pPr>
            <a:r>
              <a:rPr lang="en-US" sz="3600" dirty="0">
                <a:solidFill>
                  <a:srgbClr val="D8B6A4"/>
                </a:solidFill>
                <a:latin typeface="Gelasio" pitchFamily="34" charset="0"/>
                <a:ea typeface="Gelasio" pitchFamily="34" charset="-122"/>
                <a:cs typeface="Gelasio" pitchFamily="34" charset="-120"/>
              </a:rPr>
              <a:t>The Legacy of the Photoelectric Effect</a:t>
            </a:r>
            <a:endParaRPr lang="en-US" sz="3600" dirty="0"/>
          </a:p>
        </p:txBody>
      </p:sp>
      <p:pic>
        <p:nvPicPr>
          <p:cNvPr id="4" name="Image 1" descr="preencoded.png"/>
          <p:cNvPicPr>
            <a:picLocks noChangeAspect="1"/>
          </p:cNvPicPr>
          <p:nvPr/>
        </p:nvPicPr>
        <p:blipFill>
          <a:blip r:embed="rId4"/>
          <a:stretch>
            <a:fillRect/>
          </a:stretch>
        </p:blipFill>
        <p:spPr>
          <a:xfrm>
            <a:off x="645676" y="1911668"/>
            <a:ext cx="922377" cy="1106805"/>
          </a:xfrm>
          <a:prstGeom prst="rect">
            <a:avLst/>
          </a:prstGeom>
        </p:spPr>
      </p:pic>
      <p:sp>
        <p:nvSpPr>
          <p:cNvPr id="5" name="Text 1"/>
          <p:cNvSpPr/>
          <p:nvPr/>
        </p:nvSpPr>
        <p:spPr>
          <a:xfrm>
            <a:off x="1752481" y="2096095"/>
            <a:ext cx="2500193" cy="288250"/>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Revolutionary Discovery</a:t>
            </a:r>
            <a:endParaRPr lang="en-US" sz="1800" dirty="0"/>
          </a:p>
        </p:txBody>
      </p:sp>
      <p:sp>
        <p:nvSpPr>
          <p:cNvPr id="6" name="Text 2"/>
          <p:cNvSpPr/>
          <p:nvPr/>
        </p:nvSpPr>
        <p:spPr>
          <a:xfrm>
            <a:off x="1752481" y="2494955"/>
            <a:ext cx="6745843" cy="295037"/>
          </a:xfrm>
          <a:prstGeom prst="rect">
            <a:avLst/>
          </a:prstGeom>
          <a:noFill/>
          <a:ln/>
        </p:spPr>
        <p:txBody>
          <a:bodyPr wrap="non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Proved light has particle properties, fundamentally changing physics</a:t>
            </a:r>
            <a:endParaRPr lang="en-US" sz="1450" dirty="0"/>
          </a:p>
        </p:txBody>
      </p:sp>
      <p:pic>
        <p:nvPicPr>
          <p:cNvPr id="7" name="Image 2" descr="preencoded.png"/>
          <p:cNvPicPr>
            <a:picLocks noChangeAspect="1"/>
          </p:cNvPicPr>
          <p:nvPr/>
        </p:nvPicPr>
        <p:blipFill>
          <a:blip r:embed="rId5"/>
          <a:stretch>
            <a:fillRect/>
          </a:stretch>
        </p:blipFill>
        <p:spPr>
          <a:xfrm>
            <a:off x="645676" y="3018473"/>
            <a:ext cx="922377" cy="1106805"/>
          </a:xfrm>
          <a:prstGeom prst="rect">
            <a:avLst/>
          </a:prstGeom>
        </p:spPr>
      </p:pic>
      <p:sp>
        <p:nvSpPr>
          <p:cNvPr id="8" name="Text 3"/>
          <p:cNvSpPr/>
          <p:nvPr/>
        </p:nvSpPr>
        <p:spPr>
          <a:xfrm>
            <a:off x="1752481" y="3202900"/>
            <a:ext cx="2952274" cy="288250"/>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Birth of Quantum Mechanics</a:t>
            </a:r>
            <a:endParaRPr lang="en-US" sz="1800" dirty="0"/>
          </a:p>
        </p:txBody>
      </p:sp>
      <p:sp>
        <p:nvSpPr>
          <p:cNvPr id="9" name="Text 4"/>
          <p:cNvSpPr/>
          <p:nvPr/>
        </p:nvSpPr>
        <p:spPr>
          <a:xfrm>
            <a:off x="1752481" y="3601760"/>
            <a:ext cx="6745843" cy="295037"/>
          </a:xfrm>
          <a:prstGeom prst="rect">
            <a:avLst/>
          </a:prstGeom>
          <a:noFill/>
          <a:ln/>
        </p:spPr>
        <p:txBody>
          <a:bodyPr wrap="non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Laid the foundation for quantum theory and modern physics</a:t>
            </a:r>
            <a:endParaRPr lang="en-US" sz="1450" dirty="0"/>
          </a:p>
        </p:txBody>
      </p:sp>
      <p:pic>
        <p:nvPicPr>
          <p:cNvPr id="10" name="Image 3" descr="preencoded.png"/>
          <p:cNvPicPr>
            <a:picLocks noChangeAspect="1"/>
          </p:cNvPicPr>
          <p:nvPr/>
        </p:nvPicPr>
        <p:blipFill>
          <a:blip r:embed="rId6"/>
          <a:stretch>
            <a:fillRect/>
          </a:stretch>
        </p:blipFill>
        <p:spPr>
          <a:xfrm>
            <a:off x="645676" y="4125278"/>
            <a:ext cx="922377" cy="1106805"/>
          </a:xfrm>
          <a:prstGeom prst="rect">
            <a:avLst/>
          </a:prstGeom>
        </p:spPr>
      </p:pic>
      <p:sp>
        <p:nvSpPr>
          <p:cNvPr id="11" name="Text 5"/>
          <p:cNvSpPr/>
          <p:nvPr/>
        </p:nvSpPr>
        <p:spPr>
          <a:xfrm>
            <a:off x="1752481" y="4309705"/>
            <a:ext cx="2306003" cy="288250"/>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Practical Impact</a:t>
            </a:r>
            <a:endParaRPr lang="en-US" sz="1800" dirty="0"/>
          </a:p>
        </p:txBody>
      </p:sp>
      <p:sp>
        <p:nvSpPr>
          <p:cNvPr id="12" name="Text 6"/>
          <p:cNvSpPr/>
          <p:nvPr/>
        </p:nvSpPr>
        <p:spPr>
          <a:xfrm>
            <a:off x="1752481" y="4708565"/>
            <a:ext cx="6745843" cy="295037"/>
          </a:xfrm>
          <a:prstGeom prst="rect">
            <a:avLst/>
          </a:prstGeom>
          <a:noFill/>
          <a:ln/>
        </p:spPr>
        <p:txBody>
          <a:bodyPr wrap="non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Enabled the optoelectronics revolution that powers today's technology</a:t>
            </a:r>
            <a:endParaRPr lang="en-US" sz="1450" dirty="0"/>
          </a:p>
        </p:txBody>
      </p:sp>
      <p:sp>
        <p:nvSpPr>
          <p:cNvPr id="13" name="Text 7"/>
          <p:cNvSpPr/>
          <p:nvPr/>
        </p:nvSpPr>
        <p:spPr>
          <a:xfrm>
            <a:off x="645676" y="5508784"/>
            <a:ext cx="6364724" cy="795576"/>
          </a:xfrm>
          <a:prstGeom prst="rect">
            <a:avLst/>
          </a:prstGeom>
          <a:noFill/>
          <a:ln/>
        </p:spPr>
        <p:txBody>
          <a:bodyPr wrap="none" lIns="0" tIns="0" rIns="0" bIns="0" rtlCol="0" anchor="t"/>
          <a:lstStyle/>
          <a:p>
            <a:pPr marL="0" indent="0" algn="l">
              <a:lnSpc>
                <a:spcPts val="6250"/>
              </a:lnSpc>
              <a:buNone/>
            </a:pPr>
            <a:r>
              <a:rPr lang="en-US" sz="5000" dirty="0">
                <a:solidFill>
                  <a:srgbClr val="D8B6A4"/>
                </a:solidFill>
                <a:latin typeface="Gelasio" pitchFamily="34" charset="0"/>
                <a:ea typeface="Gelasio" pitchFamily="34" charset="-122"/>
                <a:cs typeface="Gelasio" pitchFamily="34" charset="-120"/>
              </a:rPr>
              <a:t>Wave-Particle Duality</a:t>
            </a:r>
            <a:endParaRPr lang="en-US" sz="5000" dirty="0"/>
          </a:p>
        </p:txBody>
      </p:sp>
      <p:sp>
        <p:nvSpPr>
          <p:cNvPr id="14" name="Text 8"/>
          <p:cNvSpPr/>
          <p:nvPr/>
        </p:nvSpPr>
        <p:spPr>
          <a:xfrm>
            <a:off x="645676" y="6581061"/>
            <a:ext cx="7852648" cy="590074"/>
          </a:xfrm>
          <a:prstGeom prst="rect">
            <a:avLst/>
          </a:prstGeom>
          <a:noFill/>
          <a:ln/>
        </p:spPr>
        <p:txBody>
          <a:bodyPr wrap="squar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The photoelectric effect revealed that light exhibits both wave and particle characteristics—a profound insight that continues to shape our understanding of the quantum world.</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60546" y="440412"/>
            <a:ext cx="5764530" cy="500420"/>
          </a:xfrm>
          <a:prstGeom prst="rect">
            <a:avLst/>
          </a:prstGeom>
          <a:noFill/>
          <a:ln/>
        </p:spPr>
        <p:txBody>
          <a:bodyPr wrap="none" lIns="0" tIns="0" rIns="0" bIns="0" rtlCol="0" anchor="t"/>
          <a:lstStyle/>
          <a:p>
            <a:pPr marL="0" indent="0" algn="l">
              <a:lnSpc>
                <a:spcPts val="3900"/>
              </a:lnSpc>
              <a:buNone/>
            </a:pPr>
            <a:r>
              <a:rPr lang="en-US" sz="3150" dirty="0">
                <a:solidFill>
                  <a:srgbClr val="D8B6A4"/>
                </a:solidFill>
                <a:latin typeface="Gelasio" pitchFamily="34" charset="0"/>
                <a:ea typeface="Gelasio" pitchFamily="34" charset="-122"/>
                <a:cs typeface="Gelasio" pitchFamily="34" charset="-120"/>
              </a:rPr>
              <a:t>What is the Photoelectric Effect?</a:t>
            </a:r>
            <a:endParaRPr lang="en-US" sz="3150" dirty="0"/>
          </a:p>
        </p:txBody>
      </p:sp>
      <p:sp>
        <p:nvSpPr>
          <p:cNvPr id="3" name="Text 1"/>
          <p:cNvSpPr/>
          <p:nvPr/>
        </p:nvSpPr>
        <p:spPr>
          <a:xfrm>
            <a:off x="560546" y="2796609"/>
            <a:ext cx="6559272" cy="768668"/>
          </a:xfrm>
          <a:prstGeom prst="rect">
            <a:avLst/>
          </a:prstGeom>
          <a:noFill/>
          <a:ln/>
        </p:spPr>
        <p:txBody>
          <a:bodyPr wrap="square" lIns="0" tIns="0" rIns="0" bIns="0" rtlCol="0" anchor="t"/>
          <a:lstStyle/>
          <a:p>
            <a:pPr marL="0" indent="0" algn="l">
              <a:lnSpc>
                <a:spcPts val="2000"/>
              </a:lnSpc>
              <a:buNone/>
            </a:pPr>
            <a:r>
              <a:rPr lang="en-US" sz="1250" dirty="0">
                <a:solidFill>
                  <a:srgbClr val="C9C2C0"/>
                </a:solidFill>
                <a:latin typeface="Gelasio" pitchFamily="34" charset="0"/>
                <a:ea typeface="Gelasio" pitchFamily="34" charset="-122"/>
                <a:cs typeface="Gelasio" pitchFamily="34" charset="-120"/>
              </a:rPr>
              <a:t>The photoelectric effect occurs when light shines on a metal surface and ejects electrons from it. This seemingly simple phenomenon puzzled scientists for years because it couldn't be explained by classical wave theory.</a:t>
            </a:r>
            <a:endParaRPr lang="en-US" sz="1250" dirty="0"/>
          </a:p>
        </p:txBody>
      </p:sp>
      <p:sp>
        <p:nvSpPr>
          <p:cNvPr id="4" name="Text 2"/>
          <p:cNvSpPr/>
          <p:nvPr/>
        </p:nvSpPr>
        <p:spPr>
          <a:xfrm>
            <a:off x="560546" y="5259517"/>
            <a:ext cx="6988570" cy="1113858"/>
          </a:xfrm>
          <a:prstGeom prst="rect">
            <a:avLst/>
          </a:prstGeom>
          <a:noFill/>
          <a:ln/>
        </p:spPr>
        <p:txBody>
          <a:bodyPr wrap="square" lIns="0" tIns="0" rIns="0" bIns="0" rtlCol="0" anchor="t"/>
          <a:lstStyle/>
          <a:p>
            <a:pPr marL="0" indent="0" algn="l">
              <a:lnSpc>
                <a:spcPts val="2000"/>
              </a:lnSpc>
              <a:buNone/>
            </a:pPr>
            <a:r>
              <a:rPr lang="en-US" sz="1250" dirty="0">
                <a:solidFill>
                  <a:srgbClr val="C9C2C0"/>
                </a:solidFill>
                <a:latin typeface="Gelasio" pitchFamily="34" charset="0"/>
                <a:ea typeface="Gelasio" pitchFamily="34" charset="-122"/>
                <a:cs typeface="Gelasio" pitchFamily="34" charset="-120"/>
              </a:rPr>
              <a:t>When photons strike metal atoms, they transfer their energy to electrons. If this energy exceeds the metal's work function, electrons escape the surface. This discovery fundamentally changed our understanding of light's nature.</a:t>
            </a:r>
            <a:endParaRPr lang="en-US" sz="1250" dirty="0"/>
          </a:p>
        </p:txBody>
      </p:sp>
      <p:pic>
        <p:nvPicPr>
          <p:cNvPr id="5" name="Image 0" descr="preencoded.png"/>
          <p:cNvPicPr>
            <a:picLocks noChangeAspect="1"/>
          </p:cNvPicPr>
          <p:nvPr/>
        </p:nvPicPr>
        <p:blipFill>
          <a:blip r:embed="rId3"/>
          <a:stretch>
            <a:fillRect/>
          </a:stretch>
        </p:blipFill>
        <p:spPr>
          <a:xfrm>
            <a:off x="7752118" y="1351318"/>
            <a:ext cx="6878282" cy="6878282"/>
          </a:xfrm>
          <a:prstGeom prst="rect">
            <a:avLst/>
          </a:prstGeom>
        </p:spPr>
      </p:pic>
      <p:sp>
        <p:nvSpPr>
          <p:cNvPr id="6" name="Text 3"/>
          <p:cNvSpPr/>
          <p:nvPr/>
        </p:nvSpPr>
        <p:spPr>
          <a:xfrm>
            <a:off x="560546" y="8340685"/>
            <a:ext cx="2002155" cy="250269"/>
          </a:xfrm>
          <a:prstGeom prst="rect">
            <a:avLst/>
          </a:prstGeom>
          <a:noFill/>
          <a:ln/>
        </p:spPr>
        <p:txBody>
          <a:bodyPr wrap="none" lIns="0" tIns="0" rIns="0" bIns="0" rtlCol="0" anchor="t"/>
          <a:lstStyle/>
          <a:p>
            <a:pPr marL="0" indent="0" algn="l">
              <a:lnSpc>
                <a:spcPts val="1950"/>
              </a:lnSpc>
              <a:buNone/>
            </a:pPr>
            <a:r>
              <a:rPr lang="en-US" sz="1550" dirty="0">
                <a:solidFill>
                  <a:srgbClr val="D8B6A4"/>
                </a:solidFill>
                <a:latin typeface="Gelasio" pitchFamily="34" charset="0"/>
                <a:ea typeface="Gelasio" pitchFamily="34" charset="-122"/>
                <a:cs typeface="Gelasio" pitchFamily="34" charset="-120"/>
              </a:rPr>
              <a:t>The Key Question</a:t>
            </a:r>
            <a:endParaRPr lang="en-US" sz="1550" dirty="0"/>
          </a:p>
        </p:txBody>
      </p:sp>
      <p:sp>
        <p:nvSpPr>
          <p:cNvPr id="7" name="Text 4"/>
          <p:cNvSpPr/>
          <p:nvPr/>
        </p:nvSpPr>
        <p:spPr>
          <a:xfrm>
            <a:off x="560546" y="8831104"/>
            <a:ext cx="13509308" cy="256223"/>
          </a:xfrm>
          <a:prstGeom prst="rect">
            <a:avLst/>
          </a:prstGeom>
          <a:noFill/>
          <a:ln/>
        </p:spPr>
        <p:txBody>
          <a:bodyPr wrap="none" lIns="0" tIns="0" rIns="0" bIns="0" rtlCol="0" anchor="t"/>
          <a:lstStyle/>
          <a:p>
            <a:pPr marL="0" indent="0" algn="l">
              <a:lnSpc>
                <a:spcPts val="2000"/>
              </a:lnSpc>
              <a:buNone/>
            </a:pPr>
            <a:r>
              <a:rPr lang="en-US" sz="1250" dirty="0">
                <a:solidFill>
                  <a:srgbClr val="C9C2C0"/>
                </a:solidFill>
                <a:latin typeface="Gelasio" pitchFamily="34" charset="0"/>
                <a:ea typeface="Gelasio" pitchFamily="34" charset="-122"/>
                <a:cs typeface="Gelasio" pitchFamily="34" charset="-120"/>
              </a:rPr>
              <a:t>Why did classical physics completely fail to explain these observations?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6526" y="611981"/>
            <a:ext cx="7759541" cy="693301"/>
          </a:xfrm>
          <a:prstGeom prst="rect">
            <a:avLst/>
          </a:prstGeom>
          <a:noFill/>
          <a:ln/>
        </p:spPr>
        <p:txBody>
          <a:bodyPr wrap="none" lIns="0" tIns="0" rIns="0" bIns="0" rtlCol="0" anchor="t"/>
          <a:lstStyle/>
          <a:p>
            <a:pPr marL="0" indent="0" algn="l">
              <a:lnSpc>
                <a:spcPts val="5450"/>
              </a:lnSpc>
              <a:buNone/>
            </a:pPr>
            <a:r>
              <a:rPr lang="en-US" sz="4350" dirty="0">
                <a:solidFill>
                  <a:srgbClr val="D8B6A4"/>
                </a:solidFill>
                <a:latin typeface="Gelasio" pitchFamily="34" charset="0"/>
                <a:ea typeface="Gelasio" pitchFamily="34" charset="-122"/>
                <a:cs typeface="Gelasio" pitchFamily="34" charset="-120"/>
              </a:rPr>
              <a:t>Key Experimental Observations</a:t>
            </a:r>
            <a:endParaRPr lang="en-US" sz="4350" dirty="0"/>
          </a:p>
        </p:txBody>
      </p:sp>
      <p:sp>
        <p:nvSpPr>
          <p:cNvPr id="3" name="Text 1"/>
          <p:cNvSpPr/>
          <p:nvPr/>
        </p:nvSpPr>
        <p:spPr>
          <a:xfrm>
            <a:off x="776526" y="1749028"/>
            <a:ext cx="13077349" cy="355044"/>
          </a:xfrm>
          <a:prstGeom prst="rect">
            <a:avLst/>
          </a:prstGeom>
          <a:noFill/>
          <a:ln/>
        </p:spPr>
        <p:txBody>
          <a:bodyPr wrap="non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Scientists discovered four surprising behaviors that contradicted classical wave theory:</a:t>
            </a:r>
            <a:endParaRPr lang="en-US" sz="1700" dirty="0"/>
          </a:p>
        </p:txBody>
      </p:sp>
      <p:sp>
        <p:nvSpPr>
          <p:cNvPr id="4" name="Shape 2"/>
          <p:cNvSpPr/>
          <p:nvPr/>
        </p:nvSpPr>
        <p:spPr>
          <a:xfrm>
            <a:off x="776526" y="2353628"/>
            <a:ext cx="6427708" cy="2521029"/>
          </a:xfrm>
          <a:prstGeom prst="roundRect">
            <a:avLst>
              <a:gd name="adj" fmla="val 1320"/>
            </a:avLst>
          </a:prstGeom>
          <a:solidFill>
            <a:srgbClr val="373433"/>
          </a:solidFill>
          <a:ln/>
        </p:spPr>
      </p:sp>
      <p:sp>
        <p:nvSpPr>
          <p:cNvPr id="5" name="Shape 3"/>
          <p:cNvSpPr/>
          <p:nvPr/>
        </p:nvSpPr>
        <p:spPr>
          <a:xfrm>
            <a:off x="998339" y="2575441"/>
            <a:ext cx="665678" cy="665678"/>
          </a:xfrm>
          <a:prstGeom prst="roundRect">
            <a:avLst>
              <a:gd name="adj" fmla="val 13734997"/>
            </a:avLst>
          </a:prstGeom>
          <a:solidFill>
            <a:srgbClr val="C49F8C"/>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81457" y="2758440"/>
            <a:ext cx="299442" cy="299442"/>
          </a:xfrm>
          <a:prstGeom prst="rect">
            <a:avLst/>
          </a:prstGeom>
        </p:spPr>
      </p:pic>
      <p:sp>
        <p:nvSpPr>
          <p:cNvPr id="7" name="Text 4"/>
          <p:cNvSpPr/>
          <p:nvPr/>
        </p:nvSpPr>
        <p:spPr>
          <a:xfrm>
            <a:off x="998339" y="3462933"/>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C9C2C0"/>
                </a:solidFill>
                <a:latin typeface="Gelasio" pitchFamily="34" charset="0"/>
                <a:ea typeface="Gelasio" pitchFamily="34" charset="-122"/>
                <a:cs typeface="Gelasio" pitchFamily="34" charset="-120"/>
              </a:rPr>
              <a:t>Immediate Emission</a:t>
            </a:r>
            <a:endParaRPr lang="en-US" sz="2150" dirty="0"/>
          </a:p>
        </p:txBody>
      </p:sp>
      <p:sp>
        <p:nvSpPr>
          <p:cNvPr id="8" name="Text 5"/>
          <p:cNvSpPr/>
          <p:nvPr/>
        </p:nvSpPr>
        <p:spPr>
          <a:xfrm>
            <a:off x="998339" y="3942755"/>
            <a:ext cx="5984081" cy="710089"/>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Electrons are ejected instantly when light hits the surface—no time delay, even with dim light</a:t>
            </a:r>
            <a:endParaRPr lang="en-US" sz="1700" dirty="0"/>
          </a:p>
        </p:txBody>
      </p:sp>
      <p:sp>
        <p:nvSpPr>
          <p:cNvPr id="9" name="Shape 6"/>
          <p:cNvSpPr/>
          <p:nvPr/>
        </p:nvSpPr>
        <p:spPr>
          <a:xfrm>
            <a:off x="7426047" y="2353628"/>
            <a:ext cx="6427827" cy="2521029"/>
          </a:xfrm>
          <a:prstGeom prst="roundRect">
            <a:avLst>
              <a:gd name="adj" fmla="val 1320"/>
            </a:avLst>
          </a:prstGeom>
          <a:solidFill>
            <a:srgbClr val="373433"/>
          </a:solidFill>
          <a:ln/>
        </p:spPr>
      </p:sp>
      <p:sp>
        <p:nvSpPr>
          <p:cNvPr id="10" name="Shape 7"/>
          <p:cNvSpPr/>
          <p:nvPr/>
        </p:nvSpPr>
        <p:spPr>
          <a:xfrm>
            <a:off x="7647861" y="2575441"/>
            <a:ext cx="665678" cy="665678"/>
          </a:xfrm>
          <a:prstGeom prst="roundRect">
            <a:avLst>
              <a:gd name="adj" fmla="val 13734997"/>
            </a:avLst>
          </a:prstGeom>
          <a:solidFill>
            <a:srgbClr val="C49F8C"/>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830979" y="2758440"/>
            <a:ext cx="299442" cy="299442"/>
          </a:xfrm>
          <a:prstGeom prst="rect">
            <a:avLst/>
          </a:prstGeom>
        </p:spPr>
      </p:pic>
      <p:sp>
        <p:nvSpPr>
          <p:cNvPr id="12" name="Text 8"/>
          <p:cNvSpPr/>
          <p:nvPr/>
        </p:nvSpPr>
        <p:spPr>
          <a:xfrm>
            <a:off x="7647861" y="3462933"/>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C9C2C0"/>
                </a:solidFill>
                <a:latin typeface="Gelasio" pitchFamily="34" charset="0"/>
                <a:ea typeface="Gelasio" pitchFamily="34" charset="-122"/>
                <a:cs typeface="Gelasio" pitchFamily="34" charset="-120"/>
              </a:rPr>
              <a:t>Threshold Frequency</a:t>
            </a:r>
            <a:endParaRPr lang="en-US" sz="2150" dirty="0"/>
          </a:p>
        </p:txBody>
      </p:sp>
      <p:sp>
        <p:nvSpPr>
          <p:cNvPr id="13" name="Text 9"/>
          <p:cNvSpPr/>
          <p:nvPr/>
        </p:nvSpPr>
        <p:spPr>
          <a:xfrm>
            <a:off x="7647861" y="3942755"/>
            <a:ext cx="5984200" cy="710089"/>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Light must exceed a minimum frequency to eject electrons, regardless of intensity</a:t>
            </a:r>
            <a:endParaRPr lang="en-US" sz="1700" dirty="0"/>
          </a:p>
        </p:txBody>
      </p:sp>
      <p:sp>
        <p:nvSpPr>
          <p:cNvPr id="14" name="Shape 10"/>
          <p:cNvSpPr/>
          <p:nvPr/>
        </p:nvSpPr>
        <p:spPr>
          <a:xfrm>
            <a:off x="776526" y="5096470"/>
            <a:ext cx="6427708" cy="2521029"/>
          </a:xfrm>
          <a:prstGeom prst="roundRect">
            <a:avLst>
              <a:gd name="adj" fmla="val 1320"/>
            </a:avLst>
          </a:prstGeom>
          <a:solidFill>
            <a:srgbClr val="373433"/>
          </a:solidFill>
          <a:ln/>
        </p:spPr>
      </p:sp>
      <p:sp>
        <p:nvSpPr>
          <p:cNvPr id="15" name="Shape 11"/>
          <p:cNvSpPr/>
          <p:nvPr/>
        </p:nvSpPr>
        <p:spPr>
          <a:xfrm>
            <a:off x="998339" y="5318284"/>
            <a:ext cx="665678" cy="665678"/>
          </a:xfrm>
          <a:prstGeom prst="roundRect">
            <a:avLst>
              <a:gd name="adj" fmla="val 13734997"/>
            </a:avLst>
          </a:prstGeom>
          <a:solidFill>
            <a:srgbClr val="C49F8C"/>
          </a:solidFill>
          <a:ln/>
        </p:spPr>
      </p:sp>
      <p:pic>
        <p:nvPicPr>
          <p:cNvPr id="16"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181457" y="5501283"/>
            <a:ext cx="299442" cy="299442"/>
          </a:xfrm>
          <a:prstGeom prst="rect">
            <a:avLst/>
          </a:prstGeom>
        </p:spPr>
      </p:pic>
      <p:sp>
        <p:nvSpPr>
          <p:cNvPr id="17" name="Text 12"/>
          <p:cNvSpPr/>
          <p:nvPr/>
        </p:nvSpPr>
        <p:spPr>
          <a:xfrm>
            <a:off x="998339" y="6205776"/>
            <a:ext cx="3750231" cy="346710"/>
          </a:xfrm>
          <a:prstGeom prst="rect">
            <a:avLst/>
          </a:prstGeom>
          <a:noFill/>
          <a:ln/>
        </p:spPr>
        <p:txBody>
          <a:bodyPr wrap="none" lIns="0" tIns="0" rIns="0" bIns="0" rtlCol="0" anchor="t"/>
          <a:lstStyle/>
          <a:p>
            <a:pPr marL="0" indent="0" algn="l">
              <a:lnSpc>
                <a:spcPts val="2700"/>
              </a:lnSpc>
              <a:buNone/>
            </a:pPr>
            <a:r>
              <a:rPr lang="en-US" sz="2150" dirty="0">
                <a:solidFill>
                  <a:srgbClr val="C9C2C0"/>
                </a:solidFill>
                <a:latin typeface="Gelasio" pitchFamily="34" charset="0"/>
                <a:ea typeface="Gelasio" pitchFamily="34" charset="-122"/>
                <a:cs typeface="Gelasio" pitchFamily="34" charset="-120"/>
              </a:rPr>
              <a:t>Energy Depends on Frequency</a:t>
            </a:r>
            <a:endParaRPr lang="en-US" sz="2150" dirty="0"/>
          </a:p>
        </p:txBody>
      </p:sp>
      <p:sp>
        <p:nvSpPr>
          <p:cNvPr id="18" name="Text 13"/>
          <p:cNvSpPr/>
          <p:nvPr/>
        </p:nvSpPr>
        <p:spPr>
          <a:xfrm>
            <a:off x="998339" y="6685598"/>
            <a:ext cx="5984081" cy="710089"/>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Electron kinetic energy increases with light frequency, not brightness</a:t>
            </a:r>
            <a:endParaRPr lang="en-US" sz="1700" dirty="0"/>
          </a:p>
        </p:txBody>
      </p:sp>
      <p:sp>
        <p:nvSpPr>
          <p:cNvPr id="19" name="Shape 14"/>
          <p:cNvSpPr/>
          <p:nvPr/>
        </p:nvSpPr>
        <p:spPr>
          <a:xfrm>
            <a:off x="7426047" y="5096470"/>
            <a:ext cx="6427827" cy="2521029"/>
          </a:xfrm>
          <a:prstGeom prst="roundRect">
            <a:avLst>
              <a:gd name="adj" fmla="val 1320"/>
            </a:avLst>
          </a:prstGeom>
          <a:solidFill>
            <a:srgbClr val="373433"/>
          </a:solidFill>
          <a:ln/>
        </p:spPr>
      </p:sp>
      <p:sp>
        <p:nvSpPr>
          <p:cNvPr id="20" name="Shape 15"/>
          <p:cNvSpPr/>
          <p:nvPr/>
        </p:nvSpPr>
        <p:spPr>
          <a:xfrm>
            <a:off x="7647861" y="5318284"/>
            <a:ext cx="665678" cy="665678"/>
          </a:xfrm>
          <a:prstGeom prst="roundRect">
            <a:avLst>
              <a:gd name="adj" fmla="val 13734997"/>
            </a:avLst>
          </a:prstGeom>
          <a:solidFill>
            <a:srgbClr val="C49F8C"/>
          </a:solidFill>
          <a:ln/>
        </p:spPr>
      </p:sp>
      <p:pic>
        <p:nvPicPr>
          <p:cNvPr id="21"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7830979" y="5501283"/>
            <a:ext cx="299442" cy="299442"/>
          </a:xfrm>
          <a:prstGeom prst="rect">
            <a:avLst/>
          </a:prstGeom>
        </p:spPr>
      </p:pic>
      <p:sp>
        <p:nvSpPr>
          <p:cNvPr id="22" name="Text 16"/>
          <p:cNvSpPr/>
          <p:nvPr/>
        </p:nvSpPr>
        <p:spPr>
          <a:xfrm>
            <a:off x="7647861" y="6205776"/>
            <a:ext cx="3253978" cy="346710"/>
          </a:xfrm>
          <a:prstGeom prst="rect">
            <a:avLst/>
          </a:prstGeom>
          <a:noFill/>
          <a:ln/>
        </p:spPr>
        <p:txBody>
          <a:bodyPr wrap="none" lIns="0" tIns="0" rIns="0" bIns="0" rtlCol="0" anchor="t"/>
          <a:lstStyle/>
          <a:p>
            <a:pPr marL="0" indent="0" algn="l">
              <a:lnSpc>
                <a:spcPts val="2700"/>
              </a:lnSpc>
              <a:buNone/>
            </a:pPr>
            <a:r>
              <a:rPr lang="en-US" sz="2150" dirty="0">
                <a:solidFill>
                  <a:srgbClr val="C9C2C0"/>
                </a:solidFill>
                <a:latin typeface="Gelasio" pitchFamily="34" charset="0"/>
                <a:ea typeface="Gelasio" pitchFamily="34" charset="-122"/>
                <a:cs typeface="Gelasio" pitchFamily="34" charset="-120"/>
              </a:rPr>
              <a:t>Rate Depends on Intensity</a:t>
            </a:r>
            <a:endParaRPr lang="en-US" sz="2150" dirty="0"/>
          </a:p>
        </p:txBody>
      </p:sp>
      <p:sp>
        <p:nvSpPr>
          <p:cNvPr id="23" name="Text 17"/>
          <p:cNvSpPr/>
          <p:nvPr/>
        </p:nvSpPr>
        <p:spPr>
          <a:xfrm>
            <a:off x="7647861" y="6685598"/>
            <a:ext cx="5984200" cy="710089"/>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Brighter light ejects more electrons per second but doesn't change their energy</a:t>
            </a:r>
            <a:endParaRPr lang="en-US" sz="1700" dirty="0"/>
          </a:p>
        </p:txBody>
      </p:sp>
      <p:sp>
        <p:nvSpPr>
          <p:cNvPr id="24" name="Rectangle 23"/>
          <p:cNvSpPr/>
          <p:nvPr/>
        </p:nvSpPr>
        <p:spPr>
          <a:xfrm>
            <a:off x="12515642" y="7723824"/>
            <a:ext cx="2115879" cy="5052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00219"/>
            <a:ext cx="6795730"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Classical Theory vs. Reality</a:t>
            </a:r>
            <a:endParaRPr lang="en-US" sz="4450" dirty="0"/>
          </a:p>
        </p:txBody>
      </p:sp>
      <p:sp>
        <p:nvSpPr>
          <p:cNvPr id="3" name="Text 1"/>
          <p:cNvSpPr/>
          <p:nvPr/>
        </p:nvSpPr>
        <p:spPr>
          <a:xfrm>
            <a:off x="793790" y="196262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Classical wave theory made predictions that were completely contradicted by experimental results:</a:t>
            </a:r>
            <a:endParaRPr lang="en-US" sz="1750" dirty="0"/>
          </a:p>
        </p:txBody>
      </p:sp>
      <p:sp>
        <p:nvSpPr>
          <p:cNvPr id="4" name="Shape 2"/>
          <p:cNvSpPr/>
          <p:nvPr/>
        </p:nvSpPr>
        <p:spPr>
          <a:xfrm>
            <a:off x="793790" y="2580680"/>
            <a:ext cx="13042821" cy="3266837"/>
          </a:xfrm>
          <a:prstGeom prst="roundRect">
            <a:avLst>
              <a:gd name="adj" fmla="val 1042"/>
            </a:avLst>
          </a:prstGeom>
          <a:noFill/>
          <a:ln w="7620">
            <a:solidFill>
              <a:srgbClr val="FFFFFF">
                <a:alpha val="24000"/>
              </a:srgbClr>
            </a:solidFill>
            <a:prstDash val="solid"/>
          </a:ln>
        </p:spPr>
      </p:sp>
      <p:sp>
        <p:nvSpPr>
          <p:cNvPr id="5" name="Shape 3"/>
          <p:cNvSpPr/>
          <p:nvPr/>
        </p:nvSpPr>
        <p:spPr>
          <a:xfrm>
            <a:off x="801410" y="2588300"/>
            <a:ext cx="13027581" cy="650319"/>
          </a:xfrm>
          <a:prstGeom prst="rect">
            <a:avLst/>
          </a:prstGeom>
          <a:solidFill>
            <a:srgbClr val="FFFFFF">
              <a:alpha val="4000"/>
            </a:srgbClr>
          </a:solidFill>
          <a:ln/>
        </p:spPr>
      </p:sp>
      <p:sp>
        <p:nvSpPr>
          <p:cNvPr id="6" name="Text 4"/>
          <p:cNvSpPr/>
          <p:nvPr/>
        </p:nvSpPr>
        <p:spPr>
          <a:xfrm>
            <a:off x="1028224" y="2732008"/>
            <a:ext cx="6056352" cy="362903"/>
          </a:xfrm>
          <a:prstGeom prst="rect">
            <a:avLst/>
          </a:prstGeom>
          <a:noFill/>
          <a:ln/>
        </p:spPr>
        <p:txBody>
          <a:bodyPr wrap="none" lIns="0" tIns="0" rIns="0" bIns="0" rtlCol="0" anchor="t"/>
          <a:lstStyle/>
          <a:p>
            <a:pPr marL="0" indent="0" algn="l">
              <a:lnSpc>
                <a:spcPts val="2850"/>
              </a:lnSpc>
              <a:buNone/>
            </a:pPr>
            <a:r>
              <a:rPr lang="en-US" sz="1750" b="1" dirty="0">
                <a:solidFill>
                  <a:srgbClr val="C9C2C0"/>
                </a:solidFill>
                <a:latin typeface="Gelasio" pitchFamily="34" charset="0"/>
                <a:ea typeface="Gelasio" pitchFamily="34" charset="-122"/>
                <a:cs typeface="Gelasio" pitchFamily="34" charset="-120"/>
              </a:rPr>
              <a:t>Classical Prediction</a:t>
            </a:r>
            <a:endParaRPr lang="en-US" sz="1750" dirty="0"/>
          </a:p>
        </p:txBody>
      </p:sp>
      <p:sp>
        <p:nvSpPr>
          <p:cNvPr id="7" name="Text 5"/>
          <p:cNvSpPr/>
          <p:nvPr/>
        </p:nvSpPr>
        <p:spPr>
          <a:xfrm>
            <a:off x="7545824" y="2732008"/>
            <a:ext cx="6056352" cy="362903"/>
          </a:xfrm>
          <a:prstGeom prst="rect">
            <a:avLst/>
          </a:prstGeom>
          <a:noFill/>
          <a:ln/>
        </p:spPr>
        <p:txBody>
          <a:bodyPr wrap="none" lIns="0" tIns="0" rIns="0" bIns="0" rtlCol="0" anchor="t"/>
          <a:lstStyle/>
          <a:p>
            <a:pPr marL="0" indent="0" algn="l">
              <a:lnSpc>
                <a:spcPts val="2850"/>
              </a:lnSpc>
              <a:buNone/>
            </a:pPr>
            <a:r>
              <a:rPr lang="en-US" sz="1750" b="1" dirty="0">
                <a:solidFill>
                  <a:srgbClr val="C9C2C0"/>
                </a:solidFill>
                <a:latin typeface="Gelasio" pitchFamily="34" charset="0"/>
                <a:ea typeface="Gelasio" pitchFamily="34" charset="-122"/>
                <a:cs typeface="Gelasio" pitchFamily="34" charset="-120"/>
              </a:rPr>
              <a:t>Actual Result</a:t>
            </a:r>
            <a:endParaRPr lang="en-US" sz="1750" dirty="0"/>
          </a:p>
        </p:txBody>
      </p:sp>
      <p:sp>
        <p:nvSpPr>
          <p:cNvPr id="8" name="Shape 6"/>
          <p:cNvSpPr/>
          <p:nvPr/>
        </p:nvSpPr>
        <p:spPr>
          <a:xfrm>
            <a:off x="801410" y="3238619"/>
            <a:ext cx="13027581" cy="650319"/>
          </a:xfrm>
          <a:prstGeom prst="rect">
            <a:avLst/>
          </a:prstGeom>
          <a:solidFill>
            <a:srgbClr val="000000">
              <a:alpha val="4000"/>
            </a:srgbClr>
          </a:solidFill>
          <a:ln/>
        </p:spPr>
      </p:sp>
      <p:sp>
        <p:nvSpPr>
          <p:cNvPr id="9" name="Text 7"/>
          <p:cNvSpPr/>
          <p:nvPr/>
        </p:nvSpPr>
        <p:spPr>
          <a:xfrm>
            <a:off x="1028224" y="3382328"/>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Delayed emission (energy accumulates gradually)</a:t>
            </a:r>
            <a:endParaRPr lang="en-US" sz="1750" dirty="0"/>
          </a:p>
        </p:txBody>
      </p:sp>
      <p:sp>
        <p:nvSpPr>
          <p:cNvPr id="10" name="Text 8"/>
          <p:cNvSpPr/>
          <p:nvPr/>
        </p:nvSpPr>
        <p:spPr>
          <a:xfrm>
            <a:off x="7545824" y="3382328"/>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Immediate emission (instantaneous)</a:t>
            </a:r>
            <a:endParaRPr lang="en-US" sz="1750" dirty="0"/>
          </a:p>
        </p:txBody>
      </p:sp>
      <p:sp>
        <p:nvSpPr>
          <p:cNvPr id="11" name="Shape 9"/>
          <p:cNvSpPr/>
          <p:nvPr/>
        </p:nvSpPr>
        <p:spPr>
          <a:xfrm>
            <a:off x="801410" y="3888938"/>
            <a:ext cx="13027581" cy="650319"/>
          </a:xfrm>
          <a:prstGeom prst="rect">
            <a:avLst/>
          </a:prstGeom>
          <a:solidFill>
            <a:srgbClr val="FFFFFF">
              <a:alpha val="4000"/>
            </a:srgbClr>
          </a:solidFill>
          <a:ln/>
        </p:spPr>
      </p:sp>
      <p:sp>
        <p:nvSpPr>
          <p:cNvPr id="12" name="Text 10"/>
          <p:cNvSpPr/>
          <p:nvPr/>
        </p:nvSpPr>
        <p:spPr>
          <a:xfrm>
            <a:off x="1028224" y="4032647"/>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Electron energy depends on light intensity</a:t>
            </a:r>
            <a:endParaRPr lang="en-US" sz="1750" dirty="0"/>
          </a:p>
        </p:txBody>
      </p:sp>
      <p:sp>
        <p:nvSpPr>
          <p:cNvPr id="13" name="Text 11"/>
          <p:cNvSpPr/>
          <p:nvPr/>
        </p:nvSpPr>
        <p:spPr>
          <a:xfrm>
            <a:off x="7545824" y="4032647"/>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Electron energy depends on frequency</a:t>
            </a:r>
            <a:endParaRPr lang="en-US" sz="1750" dirty="0"/>
          </a:p>
        </p:txBody>
      </p:sp>
      <p:sp>
        <p:nvSpPr>
          <p:cNvPr id="14" name="Shape 12"/>
          <p:cNvSpPr/>
          <p:nvPr/>
        </p:nvSpPr>
        <p:spPr>
          <a:xfrm>
            <a:off x="801410" y="4539258"/>
            <a:ext cx="13027581" cy="650319"/>
          </a:xfrm>
          <a:prstGeom prst="rect">
            <a:avLst/>
          </a:prstGeom>
          <a:solidFill>
            <a:srgbClr val="000000">
              <a:alpha val="4000"/>
            </a:srgbClr>
          </a:solidFill>
          <a:ln/>
        </p:spPr>
      </p:sp>
      <p:sp>
        <p:nvSpPr>
          <p:cNvPr id="15" name="Text 13"/>
          <p:cNvSpPr/>
          <p:nvPr/>
        </p:nvSpPr>
        <p:spPr>
          <a:xfrm>
            <a:off x="1028224" y="4682966"/>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Any frequency should work with enough time</a:t>
            </a:r>
            <a:endParaRPr lang="en-US" sz="1750" dirty="0"/>
          </a:p>
        </p:txBody>
      </p:sp>
      <p:sp>
        <p:nvSpPr>
          <p:cNvPr id="16" name="Text 14"/>
          <p:cNvSpPr/>
          <p:nvPr/>
        </p:nvSpPr>
        <p:spPr>
          <a:xfrm>
            <a:off x="7545824" y="4682966"/>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Minimum threshold frequency required</a:t>
            </a:r>
            <a:endParaRPr lang="en-US" sz="1750" dirty="0"/>
          </a:p>
        </p:txBody>
      </p:sp>
      <p:sp>
        <p:nvSpPr>
          <p:cNvPr id="17" name="Shape 15"/>
          <p:cNvSpPr/>
          <p:nvPr/>
        </p:nvSpPr>
        <p:spPr>
          <a:xfrm>
            <a:off x="801410" y="5189577"/>
            <a:ext cx="13027581" cy="650319"/>
          </a:xfrm>
          <a:prstGeom prst="rect">
            <a:avLst/>
          </a:prstGeom>
          <a:solidFill>
            <a:srgbClr val="FFFFFF">
              <a:alpha val="4000"/>
            </a:srgbClr>
          </a:solidFill>
          <a:ln/>
        </p:spPr>
      </p:sp>
      <p:sp>
        <p:nvSpPr>
          <p:cNvPr id="18" name="Text 16"/>
          <p:cNvSpPr/>
          <p:nvPr/>
        </p:nvSpPr>
        <p:spPr>
          <a:xfrm>
            <a:off x="1028224" y="5333286"/>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Brighter light = more energetic electrons</a:t>
            </a:r>
            <a:endParaRPr lang="en-US" sz="1750" dirty="0"/>
          </a:p>
        </p:txBody>
      </p:sp>
      <p:sp>
        <p:nvSpPr>
          <p:cNvPr id="19" name="Text 17"/>
          <p:cNvSpPr/>
          <p:nvPr/>
        </p:nvSpPr>
        <p:spPr>
          <a:xfrm>
            <a:off x="7545824" y="5333286"/>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Brighter light = more electrons, same energy</a:t>
            </a:r>
            <a:endParaRPr lang="en-US" sz="1750" dirty="0"/>
          </a:p>
        </p:txBody>
      </p:sp>
      <p:sp>
        <p:nvSpPr>
          <p:cNvPr id="20" name="Shape 18"/>
          <p:cNvSpPr/>
          <p:nvPr/>
        </p:nvSpPr>
        <p:spPr>
          <a:xfrm>
            <a:off x="793790" y="6102668"/>
            <a:ext cx="13042821" cy="1326713"/>
          </a:xfrm>
          <a:prstGeom prst="roundRect">
            <a:avLst>
              <a:gd name="adj" fmla="val 2565"/>
            </a:avLst>
          </a:prstGeom>
          <a:solidFill>
            <a:srgbClr val="33221A"/>
          </a:solidFill>
          <a:ln/>
        </p:spPr>
      </p:sp>
      <p:pic>
        <p:nvPicPr>
          <p:cNvPr id="21" name="Image 0" descr="preencoded.png"/>
          <p:cNvPicPr>
            <a:picLocks noChangeAspect="1"/>
          </p:cNvPicPr>
          <p:nvPr/>
        </p:nvPicPr>
        <p:blipFill>
          <a:blip r:embed="rId3"/>
          <a:stretch>
            <a:fillRect/>
          </a:stretch>
        </p:blipFill>
        <p:spPr>
          <a:xfrm>
            <a:off x="1020604" y="6431518"/>
            <a:ext cx="283488" cy="226814"/>
          </a:xfrm>
          <a:prstGeom prst="rect">
            <a:avLst/>
          </a:prstGeom>
        </p:spPr>
      </p:pic>
      <p:sp>
        <p:nvSpPr>
          <p:cNvPr id="22" name="Text 19"/>
          <p:cNvSpPr/>
          <p:nvPr/>
        </p:nvSpPr>
        <p:spPr>
          <a:xfrm>
            <a:off x="1530906" y="6386155"/>
            <a:ext cx="12078891" cy="725805"/>
          </a:xfrm>
          <a:prstGeom prst="rect">
            <a:avLst/>
          </a:prstGeom>
          <a:noFill/>
          <a:ln/>
        </p:spPr>
        <p:txBody>
          <a:bodyPr wrap="square" lIns="0" tIns="0" rIns="0" bIns="0" rtlCol="0" anchor="t"/>
          <a:lstStyle/>
          <a:p>
            <a:pPr marL="0" indent="0" algn="l">
              <a:lnSpc>
                <a:spcPts val="2850"/>
              </a:lnSpc>
              <a:buNone/>
            </a:pPr>
            <a:r>
              <a:rPr lang="en-US" sz="1750" b="1" dirty="0">
                <a:solidFill>
                  <a:srgbClr val="FFFFFF"/>
                </a:solidFill>
                <a:latin typeface="Gelasio" pitchFamily="34" charset="0"/>
                <a:ea typeface="Gelasio" pitchFamily="34" charset="-122"/>
                <a:cs typeface="Gelasio" pitchFamily="34" charset="-120"/>
              </a:rPr>
              <a:t>The Crisis:</a:t>
            </a:r>
            <a:r>
              <a:rPr lang="en-US" sz="1750" dirty="0">
                <a:solidFill>
                  <a:srgbClr val="FFFFFF"/>
                </a:solidFill>
                <a:latin typeface="Gelasio" pitchFamily="34" charset="0"/>
                <a:ea typeface="Gelasio" pitchFamily="34" charset="-122"/>
                <a:cs typeface="Gelasio" pitchFamily="34" charset="-120"/>
              </a:rPr>
              <a:t> Classical wave theory couldn't explain these observations. Physics needed a revolutionary new approach to understand light's behavior at the atomic scale.</a:t>
            </a:r>
            <a:endParaRPr lang="en-US" sz="1750" dirty="0"/>
          </a:p>
        </p:txBody>
      </p:sp>
      <p:sp>
        <p:nvSpPr>
          <p:cNvPr id="24" name="Rectangle 23"/>
          <p:cNvSpPr/>
          <p:nvPr/>
        </p:nvSpPr>
        <p:spPr>
          <a:xfrm>
            <a:off x="12759070" y="7697972"/>
            <a:ext cx="1871330" cy="5316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6157" y="1121212"/>
            <a:ext cx="7251383" cy="612696"/>
          </a:xfrm>
          <a:prstGeom prst="rect">
            <a:avLst/>
          </a:prstGeom>
          <a:noFill/>
          <a:ln/>
        </p:spPr>
        <p:txBody>
          <a:bodyPr wrap="none" lIns="0" tIns="0" rIns="0" bIns="0" rtlCol="0" anchor="t"/>
          <a:lstStyle/>
          <a:p>
            <a:pPr marL="0" indent="0" algn="l">
              <a:lnSpc>
                <a:spcPts val="4800"/>
              </a:lnSpc>
              <a:buNone/>
            </a:pPr>
            <a:r>
              <a:rPr lang="en-US" sz="3850" dirty="0">
                <a:solidFill>
                  <a:srgbClr val="D8B6A4"/>
                </a:solidFill>
                <a:latin typeface="Gelasio" pitchFamily="34" charset="0"/>
                <a:ea typeface="Gelasio" pitchFamily="34" charset="-122"/>
                <a:cs typeface="Gelasio" pitchFamily="34" charset="-120"/>
              </a:rPr>
              <a:t>Einstein's Revolutionary Solution</a:t>
            </a:r>
            <a:endParaRPr lang="en-US" sz="3850" dirty="0"/>
          </a:p>
        </p:txBody>
      </p:sp>
      <p:sp>
        <p:nvSpPr>
          <p:cNvPr id="4" name="Shape 1"/>
          <p:cNvSpPr/>
          <p:nvPr/>
        </p:nvSpPr>
        <p:spPr>
          <a:xfrm>
            <a:off x="686157" y="2027872"/>
            <a:ext cx="3787854" cy="2430066"/>
          </a:xfrm>
          <a:prstGeom prst="roundRect">
            <a:avLst>
              <a:gd name="adj" fmla="val 4515"/>
            </a:avLst>
          </a:prstGeom>
          <a:solidFill>
            <a:srgbClr val="464342"/>
          </a:solidFill>
          <a:ln w="22860">
            <a:solidFill>
              <a:srgbClr val="504D4C"/>
            </a:solidFill>
            <a:prstDash val="solid"/>
          </a:ln>
        </p:spPr>
      </p:sp>
      <p:sp>
        <p:nvSpPr>
          <p:cNvPr id="5" name="Shape 2"/>
          <p:cNvSpPr/>
          <p:nvPr/>
        </p:nvSpPr>
        <p:spPr>
          <a:xfrm>
            <a:off x="663297" y="2027872"/>
            <a:ext cx="91440" cy="2430066"/>
          </a:xfrm>
          <a:prstGeom prst="roundRect">
            <a:avLst>
              <a:gd name="adj" fmla="val 32160"/>
            </a:avLst>
          </a:prstGeom>
          <a:solidFill>
            <a:srgbClr val="C49F8C"/>
          </a:solidFill>
          <a:ln/>
        </p:spPr>
      </p:sp>
      <p:sp>
        <p:nvSpPr>
          <p:cNvPr id="6" name="Text 3"/>
          <p:cNvSpPr/>
          <p:nvPr/>
        </p:nvSpPr>
        <p:spPr>
          <a:xfrm>
            <a:off x="973574" y="2246709"/>
            <a:ext cx="2848928" cy="306229"/>
          </a:xfrm>
          <a:prstGeom prst="rect">
            <a:avLst/>
          </a:prstGeom>
          <a:noFill/>
          <a:ln/>
        </p:spPr>
        <p:txBody>
          <a:bodyPr wrap="none" lIns="0" tIns="0" rIns="0" bIns="0" rtlCol="0" anchor="t"/>
          <a:lstStyle/>
          <a:p>
            <a:pPr marL="0" indent="0" algn="l">
              <a:lnSpc>
                <a:spcPts val="2400"/>
              </a:lnSpc>
              <a:buNone/>
            </a:pPr>
            <a:r>
              <a:rPr lang="en-US" sz="1900" dirty="0">
                <a:solidFill>
                  <a:srgbClr val="C9C2C0"/>
                </a:solidFill>
                <a:latin typeface="Gelasio" pitchFamily="34" charset="0"/>
                <a:ea typeface="Gelasio" pitchFamily="34" charset="-122"/>
                <a:cs typeface="Gelasio" pitchFamily="34" charset="-120"/>
              </a:rPr>
              <a:t>The Photon Theory (1905)</a:t>
            </a:r>
            <a:endParaRPr lang="en-US" sz="1900" dirty="0"/>
          </a:p>
        </p:txBody>
      </p:sp>
      <p:sp>
        <p:nvSpPr>
          <p:cNvPr id="7" name="Text 4"/>
          <p:cNvSpPr/>
          <p:nvPr/>
        </p:nvSpPr>
        <p:spPr>
          <a:xfrm>
            <a:off x="973574" y="2670453"/>
            <a:ext cx="3281601" cy="1568648"/>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Einstein proposed that light consists of discrete energy packets called </a:t>
            </a:r>
            <a:r>
              <a:rPr lang="en-US" sz="1500" b="1" dirty="0">
                <a:solidFill>
                  <a:srgbClr val="C9C2C0"/>
                </a:solidFill>
                <a:latin typeface="Gelasio" pitchFamily="34" charset="0"/>
                <a:ea typeface="Gelasio" pitchFamily="34" charset="-122"/>
                <a:cs typeface="Gelasio" pitchFamily="34" charset="-120"/>
              </a:rPr>
              <a:t>photons</a:t>
            </a:r>
            <a:r>
              <a:rPr lang="en-US" sz="1500" dirty="0">
                <a:solidFill>
                  <a:srgbClr val="C9C2C0"/>
                </a:solidFill>
                <a:latin typeface="Gelasio" pitchFamily="34" charset="0"/>
                <a:ea typeface="Gelasio" pitchFamily="34" charset="-122"/>
                <a:cs typeface="Gelasio" pitchFamily="34" charset="-120"/>
              </a:rPr>
              <a:t>. Each photon carries a specific amount of energy determined by its frequency.</a:t>
            </a:r>
            <a:endParaRPr lang="en-US" sz="1500" dirty="0"/>
          </a:p>
        </p:txBody>
      </p:sp>
      <p:sp>
        <p:nvSpPr>
          <p:cNvPr id="8" name="Shape 5"/>
          <p:cNvSpPr/>
          <p:nvPr/>
        </p:nvSpPr>
        <p:spPr>
          <a:xfrm>
            <a:off x="4669988" y="2027872"/>
            <a:ext cx="3787854" cy="2430066"/>
          </a:xfrm>
          <a:prstGeom prst="roundRect">
            <a:avLst>
              <a:gd name="adj" fmla="val 4515"/>
            </a:avLst>
          </a:prstGeom>
          <a:solidFill>
            <a:srgbClr val="464342"/>
          </a:solidFill>
          <a:ln w="22860">
            <a:solidFill>
              <a:srgbClr val="504D4C"/>
            </a:solidFill>
            <a:prstDash val="solid"/>
          </a:ln>
        </p:spPr>
      </p:sp>
      <p:sp>
        <p:nvSpPr>
          <p:cNvPr id="9" name="Shape 6"/>
          <p:cNvSpPr/>
          <p:nvPr/>
        </p:nvSpPr>
        <p:spPr>
          <a:xfrm>
            <a:off x="4647128" y="2027872"/>
            <a:ext cx="91440" cy="2430066"/>
          </a:xfrm>
          <a:prstGeom prst="roundRect">
            <a:avLst>
              <a:gd name="adj" fmla="val 32160"/>
            </a:avLst>
          </a:prstGeom>
          <a:solidFill>
            <a:srgbClr val="C49F8C"/>
          </a:solidFill>
          <a:ln/>
        </p:spPr>
      </p:sp>
      <p:sp>
        <p:nvSpPr>
          <p:cNvPr id="10" name="Text 7"/>
          <p:cNvSpPr/>
          <p:nvPr/>
        </p:nvSpPr>
        <p:spPr>
          <a:xfrm>
            <a:off x="4957405" y="2246709"/>
            <a:ext cx="2602587" cy="306229"/>
          </a:xfrm>
          <a:prstGeom prst="rect">
            <a:avLst/>
          </a:prstGeom>
          <a:noFill/>
          <a:ln/>
        </p:spPr>
        <p:txBody>
          <a:bodyPr wrap="none" lIns="0" tIns="0" rIns="0" bIns="0" rtlCol="0" anchor="t"/>
          <a:lstStyle/>
          <a:p>
            <a:pPr marL="0" indent="0" algn="l">
              <a:lnSpc>
                <a:spcPts val="2400"/>
              </a:lnSpc>
              <a:buNone/>
            </a:pPr>
            <a:r>
              <a:rPr lang="en-US" sz="1900" dirty="0">
                <a:solidFill>
                  <a:srgbClr val="C9C2C0"/>
                </a:solidFill>
                <a:latin typeface="Gelasio" pitchFamily="34" charset="0"/>
                <a:ea typeface="Gelasio" pitchFamily="34" charset="-122"/>
                <a:cs typeface="Gelasio" pitchFamily="34" charset="-120"/>
              </a:rPr>
              <a:t>Photon Energy Formula</a:t>
            </a:r>
            <a:endParaRPr lang="en-US" sz="1900" dirty="0"/>
          </a:p>
        </p:txBody>
      </p:sp>
      <p:sp>
        <p:nvSpPr>
          <p:cNvPr id="11" name="Text 8"/>
          <p:cNvSpPr/>
          <p:nvPr/>
        </p:nvSpPr>
        <p:spPr>
          <a:xfrm>
            <a:off x="4957405" y="2670453"/>
            <a:ext cx="3281601" cy="313730"/>
          </a:xfrm>
          <a:prstGeom prst="rect">
            <a:avLst/>
          </a:prstGeom>
          <a:noFill/>
          <a:ln/>
        </p:spPr>
        <p:txBody>
          <a:bodyPr wrap="none" lIns="0" tIns="0" rIns="0" bIns="0" rtlCol="0" anchor="t"/>
          <a:lstStyle/>
          <a:p>
            <a:pPr marL="0" indent="0" algn="l">
              <a:lnSpc>
                <a:spcPts val="2450"/>
              </a:lnSpc>
              <a:buNone/>
            </a:pPr>
            <a:r>
              <a:rPr lang="en-US" sz="1500" b="1" dirty="0">
                <a:solidFill>
                  <a:srgbClr val="C9C2C0"/>
                </a:solidFill>
                <a:latin typeface="Gelasio" pitchFamily="34" charset="0"/>
                <a:ea typeface="Gelasio" pitchFamily="34" charset="-122"/>
                <a:cs typeface="Gelasio" pitchFamily="34" charset="-120"/>
              </a:rPr>
              <a:t>E = hν</a:t>
            </a:r>
            <a:endParaRPr lang="en-US" sz="1500" dirty="0"/>
          </a:p>
        </p:txBody>
      </p:sp>
      <p:sp>
        <p:nvSpPr>
          <p:cNvPr id="12" name="Text 9"/>
          <p:cNvSpPr/>
          <p:nvPr/>
        </p:nvSpPr>
        <p:spPr>
          <a:xfrm>
            <a:off x="4957405" y="3101697"/>
            <a:ext cx="3281601" cy="627459"/>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Where h is Planck's constant and ν (nu) is the light's frequency</a:t>
            </a:r>
            <a:endParaRPr lang="en-US" sz="1500" dirty="0"/>
          </a:p>
        </p:txBody>
      </p:sp>
      <p:sp>
        <p:nvSpPr>
          <p:cNvPr id="13" name="Shape 10"/>
          <p:cNvSpPr/>
          <p:nvPr/>
        </p:nvSpPr>
        <p:spPr>
          <a:xfrm>
            <a:off x="686157" y="4653915"/>
            <a:ext cx="3787854" cy="1920121"/>
          </a:xfrm>
          <a:prstGeom prst="roundRect">
            <a:avLst>
              <a:gd name="adj" fmla="val 5715"/>
            </a:avLst>
          </a:prstGeom>
          <a:solidFill>
            <a:srgbClr val="464342"/>
          </a:solidFill>
          <a:ln w="22860">
            <a:solidFill>
              <a:srgbClr val="504D4C"/>
            </a:solidFill>
            <a:prstDash val="solid"/>
          </a:ln>
        </p:spPr>
      </p:sp>
      <p:sp>
        <p:nvSpPr>
          <p:cNvPr id="14" name="Shape 11"/>
          <p:cNvSpPr/>
          <p:nvPr/>
        </p:nvSpPr>
        <p:spPr>
          <a:xfrm>
            <a:off x="663297" y="4653915"/>
            <a:ext cx="91440" cy="1920121"/>
          </a:xfrm>
          <a:prstGeom prst="roundRect">
            <a:avLst>
              <a:gd name="adj" fmla="val 32160"/>
            </a:avLst>
          </a:prstGeom>
          <a:solidFill>
            <a:srgbClr val="C49F8C"/>
          </a:solidFill>
          <a:ln/>
        </p:spPr>
      </p:sp>
      <p:sp>
        <p:nvSpPr>
          <p:cNvPr id="15" name="Text 12"/>
          <p:cNvSpPr/>
          <p:nvPr/>
        </p:nvSpPr>
        <p:spPr>
          <a:xfrm>
            <a:off x="973574" y="4872752"/>
            <a:ext cx="2952869" cy="306229"/>
          </a:xfrm>
          <a:prstGeom prst="rect">
            <a:avLst/>
          </a:prstGeom>
          <a:noFill/>
          <a:ln/>
        </p:spPr>
        <p:txBody>
          <a:bodyPr wrap="none" lIns="0" tIns="0" rIns="0" bIns="0" rtlCol="0" anchor="t"/>
          <a:lstStyle/>
          <a:p>
            <a:pPr marL="0" indent="0" algn="l">
              <a:lnSpc>
                <a:spcPts val="2400"/>
              </a:lnSpc>
              <a:buNone/>
            </a:pPr>
            <a:r>
              <a:rPr lang="en-US" sz="1900" dirty="0">
                <a:solidFill>
                  <a:srgbClr val="C9C2C0"/>
                </a:solidFill>
                <a:latin typeface="Gelasio" pitchFamily="34" charset="0"/>
                <a:ea typeface="Gelasio" pitchFamily="34" charset="-122"/>
                <a:cs typeface="Gelasio" pitchFamily="34" charset="-120"/>
              </a:rPr>
              <a:t>The Photoelectric Equation</a:t>
            </a:r>
            <a:endParaRPr lang="en-US" sz="1900" dirty="0"/>
          </a:p>
        </p:txBody>
      </p:sp>
      <p:sp>
        <p:nvSpPr>
          <p:cNvPr id="16" name="Text 13"/>
          <p:cNvSpPr/>
          <p:nvPr/>
        </p:nvSpPr>
        <p:spPr>
          <a:xfrm>
            <a:off x="973574" y="5296495"/>
            <a:ext cx="3281601" cy="313730"/>
          </a:xfrm>
          <a:prstGeom prst="rect">
            <a:avLst/>
          </a:prstGeom>
          <a:noFill/>
          <a:ln/>
        </p:spPr>
        <p:txBody>
          <a:bodyPr wrap="none" lIns="0" tIns="0" rIns="0" bIns="0" rtlCol="0" anchor="t"/>
          <a:lstStyle/>
          <a:p>
            <a:pPr marL="0" indent="0" algn="l">
              <a:lnSpc>
                <a:spcPts val="2450"/>
              </a:lnSpc>
              <a:buNone/>
            </a:pPr>
            <a:r>
              <a:rPr lang="en-US" sz="1500" b="1" dirty="0">
                <a:solidFill>
                  <a:srgbClr val="C9C2C0"/>
                </a:solidFill>
                <a:latin typeface="Gelasio" pitchFamily="34" charset="0"/>
                <a:ea typeface="Gelasio" pitchFamily="34" charset="-122"/>
                <a:cs typeface="Gelasio" pitchFamily="34" charset="-120"/>
              </a:rPr>
              <a:t>Kmax = hν - φ</a:t>
            </a:r>
            <a:endParaRPr lang="en-US" sz="1500" dirty="0"/>
          </a:p>
        </p:txBody>
      </p:sp>
      <p:sp>
        <p:nvSpPr>
          <p:cNvPr id="17" name="Text 14"/>
          <p:cNvSpPr/>
          <p:nvPr/>
        </p:nvSpPr>
        <p:spPr>
          <a:xfrm>
            <a:off x="973574" y="5727740"/>
            <a:ext cx="3281601" cy="627459"/>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Maximum kinetic energy equals photon energy minus work function</a:t>
            </a:r>
            <a:endParaRPr lang="en-US" sz="1500" dirty="0"/>
          </a:p>
        </p:txBody>
      </p:sp>
      <p:sp>
        <p:nvSpPr>
          <p:cNvPr id="18" name="Text 15"/>
          <p:cNvSpPr/>
          <p:nvPr/>
        </p:nvSpPr>
        <p:spPr>
          <a:xfrm>
            <a:off x="686157" y="6794540"/>
            <a:ext cx="7771686" cy="313730"/>
          </a:xfrm>
          <a:prstGeom prst="rect">
            <a:avLst/>
          </a:prstGeom>
          <a:noFill/>
          <a:ln/>
        </p:spPr>
        <p:txBody>
          <a:bodyPr wrap="none" lIns="0" tIns="0" rIns="0" bIns="0" rtlCol="0" anchor="t"/>
          <a:lstStyle/>
          <a:p>
            <a:pPr marL="0" indent="0" algn="l">
              <a:lnSpc>
                <a:spcPts val="2450"/>
              </a:lnSpc>
              <a:buNone/>
            </a:pPr>
            <a:r>
              <a:rPr lang="en-US" sz="1500" dirty="0">
                <a:solidFill>
                  <a:srgbClr val="C9C2C0"/>
                </a:solidFill>
                <a:latin typeface="Gelasio" pitchFamily="34" charset="0"/>
                <a:ea typeface="Gelasio" pitchFamily="34" charset="-122"/>
                <a:cs typeface="Gelasio" pitchFamily="34" charset="-120"/>
              </a:rPr>
              <a:t>This groundbreaking work earned Einstein the 1921 Nobel Prize in Physics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83513" y="379928"/>
            <a:ext cx="6449497" cy="431721"/>
          </a:xfrm>
          <a:prstGeom prst="rect">
            <a:avLst/>
          </a:prstGeom>
          <a:noFill/>
          <a:ln/>
        </p:spPr>
        <p:txBody>
          <a:bodyPr wrap="none" lIns="0" tIns="0" rIns="0" bIns="0" rtlCol="0" anchor="t"/>
          <a:lstStyle/>
          <a:p>
            <a:pPr marL="0" indent="0" algn="l">
              <a:lnSpc>
                <a:spcPts val="3400"/>
              </a:lnSpc>
              <a:buNone/>
            </a:pPr>
            <a:r>
              <a:rPr lang="en-US" sz="2700" dirty="0">
                <a:solidFill>
                  <a:srgbClr val="D8B6A4"/>
                </a:solidFill>
                <a:latin typeface="Gelasio" pitchFamily="34" charset="0"/>
                <a:ea typeface="Gelasio" pitchFamily="34" charset="-122"/>
                <a:cs typeface="Gelasio" pitchFamily="34" charset="-120"/>
              </a:rPr>
              <a:t>Understanding the Photoelectric Equation</a:t>
            </a:r>
            <a:endParaRPr lang="en-US" sz="2700" dirty="0"/>
          </a:p>
        </p:txBody>
      </p:sp>
      <p:sp>
        <p:nvSpPr>
          <p:cNvPr id="3" name="Text 1"/>
          <p:cNvSpPr/>
          <p:nvPr/>
        </p:nvSpPr>
        <p:spPr>
          <a:xfrm>
            <a:off x="483513" y="1156930"/>
            <a:ext cx="2072640" cy="259080"/>
          </a:xfrm>
          <a:prstGeom prst="rect">
            <a:avLst/>
          </a:prstGeom>
          <a:noFill/>
          <a:ln/>
        </p:spPr>
        <p:txBody>
          <a:bodyPr wrap="none" lIns="0" tIns="0" rIns="0" bIns="0" rtlCol="0" anchor="t"/>
          <a:lstStyle/>
          <a:p>
            <a:pPr marL="0" indent="0" algn="l">
              <a:lnSpc>
                <a:spcPts val="2000"/>
              </a:lnSpc>
              <a:buNone/>
            </a:pPr>
            <a:r>
              <a:rPr lang="en-US" sz="1600" dirty="0">
                <a:solidFill>
                  <a:srgbClr val="D8B6A4"/>
                </a:solidFill>
                <a:latin typeface="Gelasio" pitchFamily="34" charset="0"/>
                <a:ea typeface="Gelasio" pitchFamily="34" charset="-122"/>
                <a:cs typeface="Gelasio" pitchFamily="34" charset="-120"/>
              </a:rPr>
              <a:t>Kmax = hν - φ</a:t>
            </a:r>
            <a:endParaRPr lang="en-US" sz="1600" dirty="0"/>
          </a:p>
        </p:txBody>
      </p:sp>
      <p:sp>
        <p:nvSpPr>
          <p:cNvPr id="4" name="Text 2"/>
          <p:cNvSpPr/>
          <p:nvPr/>
        </p:nvSpPr>
        <p:spPr>
          <a:xfrm>
            <a:off x="483513" y="1554123"/>
            <a:ext cx="5263158" cy="221099"/>
          </a:xfrm>
          <a:prstGeom prst="rect">
            <a:avLst/>
          </a:prstGeom>
          <a:noFill/>
          <a:ln/>
        </p:spPr>
        <p:txBody>
          <a:bodyPr wrap="none" lIns="0" tIns="0" rIns="0" bIns="0" rtlCol="0" anchor="t"/>
          <a:lstStyle/>
          <a:p>
            <a:pPr marL="0" indent="0" algn="l">
              <a:lnSpc>
                <a:spcPts val="1700"/>
              </a:lnSpc>
              <a:buNone/>
            </a:pPr>
            <a:r>
              <a:rPr lang="en-US" sz="1050" b="1" dirty="0">
                <a:solidFill>
                  <a:srgbClr val="C9C2C0"/>
                </a:solidFill>
                <a:latin typeface="Gelasio" pitchFamily="34" charset="0"/>
                <a:ea typeface="Gelasio" pitchFamily="34" charset="-122"/>
                <a:cs typeface="Gelasio" pitchFamily="34" charset="-120"/>
              </a:rPr>
              <a:t>Kmax</a:t>
            </a:r>
            <a:r>
              <a:rPr lang="en-US" sz="1050" dirty="0">
                <a:solidFill>
                  <a:srgbClr val="C9C2C0"/>
                </a:solidFill>
                <a:latin typeface="Gelasio" pitchFamily="34" charset="0"/>
                <a:ea typeface="Gelasio" pitchFamily="34" charset="-122"/>
                <a:cs typeface="Gelasio" pitchFamily="34" charset="-120"/>
              </a:rPr>
              <a:t> = Maximum kinetic energy of ejected electrons</a:t>
            </a:r>
            <a:endParaRPr lang="en-US" sz="1050" dirty="0"/>
          </a:p>
        </p:txBody>
      </p:sp>
      <p:sp>
        <p:nvSpPr>
          <p:cNvPr id="5" name="Text 3"/>
          <p:cNvSpPr/>
          <p:nvPr/>
        </p:nvSpPr>
        <p:spPr>
          <a:xfrm>
            <a:off x="483513" y="1899523"/>
            <a:ext cx="5263158" cy="442198"/>
          </a:xfrm>
          <a:prstGeom prst="rect">
            <a:avLst/>
          </a:prstGeom>
          <a:noFill/>
          <a:ln/>
        </p:spPr>
        <p:txBody>
          <a:bodyPr wrap="square" lIns="0" tIns="0" rIns="0" bIns="0" rtlCol="0" anchor="t"/>
          <a:lstStyle/>
          <a:p>
            <a:pPr marL="0" indent="0" algn="l">
              <a:lnSpc>
                <a:spcPts val="1700"/>
              </a:lnSpc>
              <a:buNone/>
            </a:pPr>
            <a:r>
              <a:rPr lang="en-US" sz="1050" b="1" dirty="0">
                <a:solidFill>
                  <a:srgbClr val="C9C2C0"/>
                </a:solidFill>
                <a:latin typeface="Gelasio" pitchFamily="34" charset="0"/>
                <a:ea typeface="Gelasio" pitchFamily="34" charset="-122"/>
                <a:cs typeface="Gelasio" pitchFamily="34" charset="-120"/>
              </a:rPr>
              <a:t>h</a:t>
            </a:r>
            <a:r>
              <a:rPr lang="en-US" sz="1050" dirty="0">
                <a:solidFill>
                  <a:srgbClr val="C9C2C0"/>
                </a:solidFill>
                <a:latin typeface="Gelasio" pitchFamily="34" charset="0"/>
                <a:ea typeface="Gelasio" pitchFamily="34" charset="-122"/>
                <a:cs typeface="Gelasio" pitchFamily="34" charset="-120"/>
              </a:rPr>
              <a:t> = Planck's constant(6.63 × 10-34 J·s)</a:t>
            </a:r>
            <a:endParaRPr lang="en-US" sz="1050" dirty="0"/>
          </a:p>
        </p:txBody>
      </p:sp>
      <p:sp>
        <p:nvSpPr>
          <p:cNvPr id="6" name="Text 4"/>
          <p:cNvSpPr/>
          <p:nvPr/>
        </p:nvSpPr>
        <p:spPr>
          <a:xfrm>
            <a:off x="483513" y="2466023"/>
            <a:ext cx="5263158" cy="221099"/>
          </a:xfrm>
          <a:prstGeom prst="rect">
            <a:avLst/>
          </a:prstGeom>
          <a:noFill/>
          <a:ln/>
        </p:spPr>
        <p:txBody>
          <a:bodyPr wrap="none" lIns="0" tIns="0" rIns="0" bIns="0" rtlCol="0" anchor="t"/>
          <a:lstStyle/>
          <a:p>
            <a:pPr marL="0" indent="0" algn="l">
              <a:lnSpc>
                <a:spcPts val="1700"/>
              </a:lnSpc>
              <a:buNone/>
            </a:pPr>
            <a:r>
              <a:rPr lang="en-US" sz="1050" b="1" dirty="0">
                <a:solidFill>
                  <a:srgbClr val="C9C2C0"/>
                </a:solidFill>
                <a:latin typeface="Gelasio" pitchFamily="34" charset="0"/>
                <a:ea typeface="Gelasio" pitchFamily="34" charset="-122"/>
                <a:cs typeface="Gelasio" pitchFamily="34" charset="-120"/>
              </a:rPr>
              <a:t>ν</a:t>
            </a:r>
            <a:r>
              <a:rPr lang="en-US" sz="1050" dirty="0">
                <a:solidFill>
                  <a:srgbClr val="C9C2C0"/>
                </a:solidFill>
                <a:latin typeface="Gelasio" pitchFamily="34" charset="0"/>
                <a:ea typeface="Gelasio" pitchFamily="34" charset="-122"/>
                <a:cs typeface="Gelasio" pitchFamily="34" charset="-120"/>
              </a:rPr>
              <a:t> = Frequency of incident light</a:t>
            </a:r>
            <a:endParaRPr lang="en-US" sz="1050" dirty="0"/>
          </a:p>
        </p:txBody>
      </p:sp>
      <p:sp>
        <p:nvSpPr>
          <p:cNvPr id="7" name="Text 5"/>
          <p:cNvSpPr/>
          <p:nvPr/>
        </p:nvSpPr>
        <p:spPr>
          <a:xfrm>
            <a:off x="483513" y="2811423"/>
            <a:ext cx="5263158" cy="221099"/>
          </a:xfrm>
          <a:prstGeom prst="rect">
            <a:avLst/>
          </a:prstGeom>
          <a:noFill/>
          <a:ln/>
        </p:spPr>
        <p:txBody>
          <a:bodyPr wrap="none" lIns="0" tIns="0" rIns="0" bIns="0" rtlCol="0" anchor="t"/>
          <a:lstStyle/>
          <a:p>
            <a:pPr marL="0" indent="0" algn="l">
              <a:lnSpc>
                <a:spcPts val="1700"/>
              </a:lnSpc>
              <a:buNone/>
            </a:pPr>
            <a:r>
              <a:rPr lang="en-US" sz="1050" b="1" dirty="0">
                <a:solidFill>
                  <a:srgbClr val="C9C2C0"/>
                </a:solidFill>
                <a:latin typeface="Gelasio" pitchFamily="34" charset="0"/>
                <a:ea typeface="Gelasio" pitchFamily="34" charset="-122"/>
                <a:cs typeface="Gelasio" pitchFamily="34" charset="-120"/>
              </a:rPr>
              <a:t>φ</a:t>
            </a:r>
            <a:r>
              <a:rPr lang="en-US" sz="1050" dirty="0">
                <a:solidFill>
                  <a:srgbClr val="C9C2C0"/>
                </a:solidFill>
                <a:latin typeface="Gelasio" pitchFamily="34" charset="0"/>
                <a:ea typeface="Gelasio" pitchFamily="34" charset="-122"/>
                <a:cs typeface="Gelasio" pitchFamily="34" charset="-120"/>
              </a:rPr>
              <a:t> = Work function (energy needed to free an electron from the metal)</a:t>
            </a:r>
            <a:endParaRPr lang="en-US" sz="1050" dirty="0"/>
          </a:p>
        </p:txBody>
      </p:sp>
      <p:pic>
        <p:nvPicPr>
          <p:cNvPr id="8" name="Image 0" descr="preencoded.png"/>
          <p:cNvPicPr>
            <a:picLocks noChangeAspect="1"/>
          </p:cNvPicPr>
          <p:nvPr/>
        </p:nvPicPr>
        <p:blipFill>
          <a:blip r:embed="rId3"/>
          <a:stretch>
            <a:fillRect/>
          </a:stretch>
        </p:blipFill>
        <p:spPr>
          <a:xfrm>
            <a:off x="6567249" y="1286470"/>
            <a:ext cx="8063151" cy="6900530"/>
          </a:xfrm>
          <a:prstGeom prst="rect">
            <a:avLst/>
          </a:prstGeom>
        </p:spPr>
      </p:pic>
      <p:sp>
        <p:nvSpPr>
          <p:cNvPr id="9" name="Text 6"/>
          <p:cNvSpPr/>
          <p:nvPr/>
        </p:nvSpPr>
        <p:spPr>
          <a:xfrm>
            <a:off x="6091238" y="9392722"/>
            <a:ext cx="8063151" cy="442198"/>
          </a:xfrm>
          <a:prstGeom prst="rect">
            <a:avLst/>
          </a:prstGeom>
          <a:noFill/>
          <a:ln/>
        </p:spPr>
        <p:txBody>
          <a:bodyPr wrap="square" lIns="0" tIns="0" rIns="0" bIns="0" rtlCol="0" anchor="t"/>
          <a:lstStyle/>
          <a:p>
            <a:pPr marL="0" indent="0" algn="l">
              <a:lnSpc>
                <a:spcPts val="1700"/>
              </a:lnSpc>
              <a:buNone/>
            </a:pPr>
            <a:r>
              <a:rPr lang="en-US" sz="1050" dirty="0">
                <a:solidFill>
                  <a:srgbClr val="C9C2C0"/>
                </a:solidFill>
                <a:latin typeface="Gelasio" pitchFamily="34" charset="0"/>
                <a:ea typeface="Gelasio" pitchFamily="34" charset="-122"/>
                <a:cs typeface="Gelasio" pitchFamily="34" charset="-120"/>
              </a:rPr>
              <a:t>When a photon strikes the metal surface, it transfers all its energy to a single electron. If this energy exceeds the work function, the electron escapes with leftover energy as kinetic energy.</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9397"/>
            <a:ext cx="7031355"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Visualizing the Relationship</a:t>
            </a:r>
            <a:endParaRPr lang="en-US" sz="4450" dirty="0"/>
          </a:p>
        </p:txBody>
      </p:sp>
      <p:sp>
        <p:nvSpPr>
          <p:cNvPr id="4" name="Text 1"/>
          <p:cNvSpPr/>
          <p:nvPr/>
        </p:nvSpPr>
        <p:spPr>
          <a:xfrm>
            <a:off x="6280190" y="193833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Plotting maximum kinetic energy against light frequency reveals the linear relationship predicted by Einstein's equation:</a:t>
            </a:r>
            <a:endParaRPr lang="en-US" sz="17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280190" y="2947630"/>
            <a:ext cx="226814" cy="226814"/>
          </a:xfrm>
          <a:prstGeom prst="rect">
            <a:avLst/>
          </a:prstGeom>
        </p:spPr>
      </p:pic>
      <p:sp>
        <p:nvSpPr>
          <p:cNvPr id="6" name="Shape 2"/>
          <p:cNvSpPr/>
          <p:nvPr/>
        </p:nvSpPr>
        <p:spPr>
          <a:xfrm>
            <a:off x="6280190" y="3274338"/>
            <a:ext cx="3664744" cy="30480"/>
          </a:xfrm>
          <a:prstGeom prst="rect">
            <a:avLst/>
          </a:prstGeom>
          <a:solidFill>
            <a:srgbClr val="C49F8C"/>
          </a:solidFill>
          <a:ln/>
        </p:spPr>
      </p:sp>
      <p:sp>
        <p:nvSpPr>
          <p:cNvPr id="7" name="Text 3"/>
          <p:cNvSpPr/>
          <p:nvPr/>
        </p:nvSpPr>
        <p:spPr>
          <a:xfrm>
            <a:off x="6280190" y="344864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Slope = h</a:t>
            </a:r>
            <a:endParaRPr lang="en-US" sz="2200" dirty="0"/>
          </a:p>
        </p:txBody>
      </p:sp>
      <p:sp>
        <p:nvSpPr>
          <p:cNvPr id="8" name="Text 4"/>
          <p:cNvSpPr/>
          <p:nvPr/>
        </p:nvSpPr>
        <p:spPr>
          <a:xfrm>
            <a:off x="6280190" y="3939064"/>
            <a:ext cx="3664744" cy="108870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The graph's slope equals Planck's constant, a fundamental value in quantum mechanics</a:t>
            </a:r>
            <a:endParaRPr lang="en-US" sz="1750" dirty="0"/>
          </a:p>
        </p:txBody>
      </p:sp>
      <p:pic>
        <p:nvPicPr>
          <p:cNvPr id="9"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10171748" y="2947630"/>
            <a:ext cx="226814" cy="226814"/>
          </a:xfrm>
          <a:prstGeom prst="rect">
            <a:avLst/>
          </a:prstGeom>
        </p:spPr>
      </p:pic>
      <p:sp>
        <p:nvSpPr>
          <p:cNvPr id="10" name="Shape 5"/>
          <p:cNvSpPr/>
          <p:nvPr/>
        </p:nvSpPr>
        <p:spPr>
          <a:xfrm>
            <a:off x="10171748" y="3274338"/>
            <a:ext cx="3664863" cy="30480"/>
          </a:xfrm>
          <a:prstGeom prst="rect">
            <a:avLst/>
          </a:prstGeom>
          <a:solidFill>
            <a:srgbClr val="C49F8C"/>
          </a:solidFill>
          <a:ln/>
        </p:spPr>
      </p:sp>
      <p:sp>
        <p:nvSpPr>
          <p:cNvPr id="11" name="Text 6"/>
          <p:cNvSpPr/>
          <p:nvPr/>
        </p:nvSpPr>
        <p:spPr>
          <a:xfrm>
            <a:off x="10171748" y="344864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X-intercept = ν₀</a:t>
            </a:r>
            <a:endParaRPr lang="en-US" sz="2200" dirty="0"/>
          </a:p>
        </p:txBody>
      </p:sp>
      <p:sp>
        <p:nvSpPr>
          <p:cNvPr id="12" name="Text 7"/>
          <p:cNvSpPr/>
          <p:nvPr/>
        </p:nvSpPr>
        <p:spPr>
          <a:xfrm>
            <a:off x="10171748" y="3939064"/>
            <a:ext cx="3664863" cy="108870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Where the line crosses the x-axis gives the threshold frequency for that metal</a:t>
            </a:r>
            <a:endParaRPr lang="en-US" sz="1750" dirty="0"/>
          </a:p>
        </p:txBody>
      </p:sp>
      <p:pic>
        <p:nvPicPr>
          <p:cNvPr id="13"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6280190" y="5452943"/>
            <a:ext cx="226814" cy="226814"/>
          </a:xfrm>
          <a:prstGeom prst="rect">
            <a:avLst/>
          </a:prstGeom>
        </p:spPr>
      </p:pic>
      <p:sp>
        <p:nvSpPr>
          <p:cNvPr id="14" name="Shape 8"/>
          <p:cNvSpPr/>
          <p:nvPr/>
        </p:nvSpPr>
        <p:spPr>
          <a:xfrm>
            <a:off x="6280190" y="5779651"/>
            <a:ext cx="7556421" cy="30480"/>
          </a:xfrm>
          <a:prstGeom prst="rect">
            <a:avLst/>
          </a:prstGeom>
          <a:solidFill>
            <a:srgbClr val="C49F8C"/>
          </a:solidFill>
          <a:ln/>
        </p:spPr>
      </p:sp>
      <p:sp>
        <p:nvSpPr>
          <p:cNvPr id="15" name="Text 9"/>
          <p:cNvSpPr/>
          <p:nvPr/>
        </p:nvSpPr>
        <p:spPr>
          <a:xfrm>
            <a:off x="6280190" y="59539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Different Metals</a:t>
            </a:r>
            <a:endParaRPr lang="en-US" sz="2200" dirty="0"/>
          </a:p>
        </p:txBody>
      </p:sp>
      <p:sp>
        <p:nvSpPr>
          <p:cNvPr id="16" name="Text 10"/>
          <p:cNvSpPr/>
          <p:nvPr/>
        </p:nvSpPr>
        <p:spPr>
          <a:xfrm>
            <a:off x="6280190" y="644437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Each metal has a unique work function, creating parallel lines with different intercepts</a:t>
            </a:r>
            <a:endParaRPr lang="en-US" sz="1750" dirty="0"/>
          </a:p>
        </p:txBody>
      </p:sp>
      <p:sp>
        <p:nvSpPr>
          <p:cNvPr id="17" name="Rectangle 16"/>
          <p:cNvSpPr/>
          <p:nvPr/>
        </p:nvSpPr>
        <p:spPr>
          <a:xfrm>
            <a:off x="12503888" y="7793665"/>
            <a:ext cx="2126512" cy="43593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89992"/>
            <a:ext cx="8935164"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Work Functions of Common Metals</a:t>
            </a:r>
            <a:endParaRPr lang="en-US" sz="4450" dirty="0"/>
          </a:p>
        </p:txBody>
      </p:sp>
      <p:sp>
        <p:nvSpPr>
          <p:cNvPr id="3" name="Text 1"/>
          <p:cNvSpPr/>
          <p:nvPr/>
        </p:nvSpPr>
        <p:spPr>
          <a:xfrm>
            <a:off x="793790" y="205239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Different metals require different amounts of energy to liberate their electrons. The work function determines the threshold frequency for each material:</a:t>
            </a:r>
            <a:endParaRPr lang="en-US" sz="1750" dirty="0"/>
          </a:p>
        </p:txBody>
      </p:sp>
      <p:sp>
        <p:nvSpPr>
          <p:cNvPr id="4" name="Text 2"/>
          <p:cNvSpPr/>
          <p:nvPr/>
        </p:nvSpPr>
        <p:spPr>
          <a:xfrm>
            <a:off x="793790" y="3146703"/>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C9C2C0"/>
                </a:solidFill>
                <a:latin typeface="Gelasio" pitchFamily="34" charset="0"/>
                <a:ea typeface="Gelasio" pitchFamily="34" charset="-122"/>
                <a:cs typeface="Gelasio" pitchFamily="34" charset="-120"/>
              </a:rPr>
              <a:t>2.28</a:t>
            </a:r>
            <a:endParaRPr lang="en-US" sz="5850" dirty="0"/>
          </a:p>
        </p:txBody>
      </p:sp>
      <p:sp>
        <p:nvSpPr>
          <p:cNvPr id="5" name="Text 3"/>
          <p:cNvSpPr/>
          <p:nvPr/>
        </p:nvSpPr>
        <p:spPr>
          <a:xfrm>
            <a:off x="1455420" y="417849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9C2C0"/>
                </a:solidFill>
                <a:latin typeface="Gelasio" pitchFamily="34" charset="0"/>
                <a:ea typeface="Gelasio" pitchFamily="34" charset="-122"/>
                <a:cs typeface="Gelasio" pitchFamily="34" charset="-120"/>
              </a:rPr>
              <a:t>Sodium (eV)</a:t>
            </a:r>
            <a:endParaRPr lang="en-US" sz="2200" dirty="0"/>
          </a:p>
        </p:txBody>
      </p:sp>
      <p:sp>
        <p:nvSpPr>
          <p:cNvPr id="6" name="Text 4"/>
          <p:cNvSpPr/>
          <p:nvPr/>
        </p:nvSpPr>
        <p:spPr>
          <a:xfrm>
            <a:off x="793790" y="4668917"/>
            <a:ext cx="4158615" cy="1088708"/>
          </a:xfrm>
          <a:prstGeom prst="rect">
            <a:avLst/>
          </a:prstGeom>
          <a:noFill/>
          <a:ln/>
        </p:spPr>
        <p:txBody>
          <a:bodyPr wrap="square" lIns="0" tIns="0" rIns="0" bIns="0" rtlCol="0" anchor="t"/>
          <a:lstStyle/>
          <a:p>
            <a:pPr marL="0" indent="0" algn="ctr">
              <a:lnSpc>
                <a:spcPts val="2850"/>
              </a:lnSpc>
              <a:buNone/>
            </a:pPr>
            <a:r>
              <a:rPr lang="en-US" sz="1750" dirty="0">
                <a:solidFill>
                  <a:srgbClr val="C9C2C0"/>
                </a:solidFill>
                <a:latin typeface="Gelasio" pitchFamily="34" charset="0"/>
                <a:ea typeface="Gelasio" pitchFamily="34" charset="-122"/>
                <a:cs typeface="Gelasio" pitchFamily="34" charset="-120"/>
              </a:rPr>
              <a:t>Lowest work function—responds to visible light, making it ideal for photoelectric applications</a:t>
            </a:r>
            <a:endParaRPr lang="en-US" sz="1750" dirty="0"/>
          </a:p>
        </p:txBody>
      </p:sp>
      <p:sp>
        <p:nvSpPr>
          <p:cNvPr id="7" name="Text 5"/>
          <p:cNvSpPr/>
          <p:nvPr/>
        </p:nvSpPr>
        <p:spPr>
          <a:xfrm>
            <a:off x="5235893" y="3146703"/>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C9C2C0"/>
                </a:solidFill>
                <a:latin typeface="Gelasio" pitchFamily="34" charset="0"/>
                <a:ea typeface="Gelasio" pitchFamily="34" charset="-122"/>
                <a:cs typeface="Gelasio" pitchFamily="34" charset="-120"/>
              </a:rPr>
              <a:t>4.3</a:t>
            </a:r>
            <a:endParaRPr lang="en-US" sz="5850" dirty="0"/>
          </a:p>
        </p:txBody>
      </p:sp>
      <p:sp>
        <p:nvSpPr>
          <p:cNvPr id="8" name="Text 6"/>
          <p:cNvSpPr/>
          <p:nvPr/>
        </p:nvSpPr>
        <p:spPr>
          <a:xfrm>
            <a:off x="5897523" y="417849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9C2C0"/>
                </a:solidFill>
                <a:latin typeface="Gelasio" pitchFamily="34" charset="0"/>
                <a:ea typeface="Gelasio" pitchFamily="34" charset="-122"/>
                <a:cs typeface="Gelasio" pitchFamily="34" charset="-120"/>
              </a:rPr>
              <a:t>Zinc (eV)</a:t>
            </a:r>
            <a:endParaRPr lang="en-US" sz="2200" dirty="0"/>
          </a:p>
        </p:txBody>
      </p:sp>
      <p:sp>
        <p:nvSpPr>
          <p:cNvPr id="9" name="Text 7"/>
          <p:cNvSpPr/>
          <p:nvPr/>
        </p:nvSpPr>
        <p:spPr>
          <a:xfrm>
            <a:off x="5235893" y="4668917"/>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C9C2C0"/>
                </a:solidFill>
                <a:latin typeface="Gelasio" pitchFamily="34" charset="0"/>
                <a:ea typeface="Gelasio" pitchFamily="34" charset="-122"/>
                <a:cs typeface="Gelasio" pitchFamily="34" charset="-120"/>
              </a:rPr>
              <a:t>Moderate work function—requires ultraviolet light for electron emission</a:t>
            </a:r>
            <a:endParaRPr lang="en-US" sz="1750" dirty="0"/>
          </a:p>
        </p:txBody>
      </p:sp>
      <p:sp>
        <p:nvSpPr>
          <p:cNvPr id="10" name="Text 8"/>
          <p:cNvSpPr/>
          <p:nvPr/>
        </p:nvSpPr>
        <p:spPr>
          <a:xfrm>
            <a:off x="9677995" y="3146703"/>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C9C2C0"/>
                </a:solidFill>
                <a:latin typeface="Gelasio" pitchFamily="34" charset="0"/>
                <a:ea typeface="Gelasio" pitchFamily="34" charset="-122"/>
                <a:cs typeface="Gelasio" pitchFamily="34" charset="-120"/>
              </a:rPr>
              <a:t>6.35</a:t>
            </a:r>
            <a:endParaRPr lang="en-US" sz="5850" dirty="0"/>
          </a:p>
        </p:txBody>
      </p:sp>
      <p:sp>
        <p:nvSpPr>
          <p:cNvPr id="11" name="Text 9"/>
          <p:cNvSpPr/>
          <p:nvPr/>
        </p:nvSpPr>
        <p:spPr>
          <a:xfrm>
            <a:off x="10339626" y="417849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9C2C0"/>
                </a:solidFill>
                <a:latin typeface="Gelasio" pitchFamily="34" charset="0"/>
                <a:ea typeface="Gelasio" pitchFamily="34" charset="-122"/>
                <a:cs typeface="Gelasio" pitchFamily="34" charset="-120"/>
              </a:rPr>
              <a:t>Platinum (eV)</a:t>
            </a:r>
            <a:endParaRPr lang="en-US" sz="2200" dirty="0"/>
          </a:p>
        </p:txBody>
      </p:sp>
      <p:sp>
        <p:nvSpPr>
          <p:cNvPr id="12" name="Text 10"/>
          <p:cNvSpPr/>
          <p:nvPr/>
        </p:nvSpPr>
        <p:spPr>
          <a:xfrm>
            <a:off x="9677995" y="4668917"/>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C9C2C0"/>
                </a:solidFill>
                <a:latin typeface="Gelasio" pitchFamily="34" charset="0"/>
                <a:ea typeface="Gelasio" pitchFamily="34" charset="-122"/>
                <a:cs typeface="Gelasio" pitchFamily="34" charset="-120"/>
              </a:rPr>
              <a:t>Highest work function—needs high-energy UV photons to eject electrons</a:t>
            </a:r>
            <a:endParaRPr lang="en-US" sz="1750" dirty="0"/>
          </a:p>
        </p:txBody>
      </p:sp>
      <p:sp>
        <p:nvSpPr>
          <p:cNvPr id="13" name="Shape 11"/>
          <p:cNvSpPr/>
          <p:nvPr/>
        </p:nvSpPr>
        <p:spPr>
          <a:xfrm>
            <a:off x="793790" y="6012775"/>
            <a:ext cx="13042821" cy="1326713"/>
          </a:xfrm>
          <a:prstGeom prst="roundRect">
            <a:avLst>
              <a:gd name="adj" fmla="val 2565"/>
            </a:avLst>
          </a:prstGeom>
          <a:solidFill>
            <a:srgbClr val="33221A"/>
          </a:solidFill>
          <a:ln/>
        </p:spPr>
      </p:sp>
      <p:pic>
        <p:nvPicPr>
          <p:cNvPr id="14" name="Image 0" descr="preencoded.png"/>
          <p:cNvPicPr>
            <a:picLocks noChangeAspect="1"/>
          </p:cNvPicPr>
          <p:nvPr/>
        </p:nvPicPr>
        <p:blipFill>
          <a:blip r:embed="rId3"/>
          <a:stretch>
            <a:fillRect/>
          </a:stretch>
        </p:blipFill>
        <p:spPr>
          <a:xfrm>
            <a:off x="1020604" y="6341626"/>
            <a:ext cx="283488" cy="226814"/>
          </a:xfrm>
          <a:prstGeom prst="rect">
            <a:avLst/>
          </a:prstGeom>
        </p:spPr>
      </p:pic>
      <p:sp>
        <p:nvSpPr>
          <p:cNvPr id="15" name="Text 12"/>
          <p:cNvSpPr/>
          <p:nvPr/>
        </p:nvSpPr>
        <p:spPr>
          <a:xfrm>
            <a:off x="1530906" y="6296263"/>
            <a:ext cx="12078891" cy="725805"/>
          </a:xfrm>
          <a:prstGeom prst="rect">
            <a:avLst/>
          </a:prstGeom>
          <a:noFill/>
          <a:ln/>
        </p:spPr>
        <p:txBody>
          <a:bodyPr wrap="square" lIns="0" tIns="0" rIns="0" bIns="0" rtlCol="0" anchor="t"/>
          <a:lstStyle/>
          <a:p>
            <a:pPr marL="0" indent="0" algn="l">
              <a:lnSpc>
                <a:spcPts val="2850"/>
              </a:lnSpc>
              <a:buNone/>
            </a:pPr>
            <a:r>
              <a:rPr lang="en-US" sz="1750" b="1" dirty="0">
                <a:solidFill>
                  <a:srgbClr val="FFFFFF"/>
                </a:solidFill>
                <a:latin typeface="Gelasio" pitchFamily="34" charset="0"/>
                <a:ea typeface="Gelasio" pitchFamily="34" charset="-122"/>
                <a:cs typeface="Gelasio" pitchFamily="34" charset="-120"/>
              </a:rPr>
              <a:t>Key Insight:</a:t>
            </a:r>
            <a:r>
              <a:rPr lang="en-US" sz="1750" dirty="0">
                <a:solidFill>
                  <a:srgbClr val="FFFFFF"/>
                </a:solidFill>
                <a:latin typeface="Gelasio" pitchFamily="34" charset="0"/>
                <a:ea typeface="Gelasio" pitchFamily="34" charset="-122"/>
                <a:cs typeface="Gelasio" pitchFamily="34" charset="-120"/>
              </a:rPr>
              <a:t> Higher work function means the metal holds its electrons more tightly, requiring higher frequency (more energetic) photons to liberate them.</a:t>
            </a:r>
            <a:endParaRPr lang="en-US" sz="1750" dirty="0"/>
          </a:p>
        </p:txBody>
      </p:sp>
      <p:sp>
        <p:nvSpPr>
          <p:cNvPr id="16" name="Rectangle 15"/>
          <p:cNvSpPr/>
          <p:nvPr/>
        </p:nvSpPr>
        <p:spPr>
          <a:xfrm>
            <a:off x="12631479" y="7804297"/>
            <a:ext cx="1998921" cy="4253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40148"/>
            <a:ext cx="6194703"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Real-World Applications</a:t>
            </a:r>
            <a:endParaRPr lang="en-US" sz="4450" dirty="0"/>
          </a:p>
        </p:txBody>
      </p:sp>
      <p:sp>
        <p:nvSpPr>
          <p:cNvPr id="3" name="Text 1"/>
          <p:cNvSpPr/>
          <p:nvPr/>
        </p:nvSpPr>
        <p:spPr>
          <a:xfrm>
            <a:off x="793790" y="330255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The photoelectric effect isn't just theoretical—it powers countless modern technologies we use every day:</a:t>
            </a:r>
            <a:endParaRPr lang="en-US" sz="1750" dirty="0"/>
          </a:p>
        </p:txBody>
      </p:sp>
      <p:sp>
        <p:nvSpPr>
          <p:cNvPr id="4" name="Text 2"/>
          <p:cNvSpPr/>
          <p:nvPr/>
        </p:nvSpPr>
        <p:spPr>
          <a:xfrm>
            <a:off x="793790" y="41474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Solar Panels</a:t>
            </a:r>
            <a:endParaRPr lang="en-US" sz="2200" dirty="0"/>
          </a:p>
        </p:txBody>
      </p:sp>
      <p:sp>
        <p:nvSpPr>
          <p:cNvPr id="5" name="Text 3"/>
          <p:cNvSpPr/>
          <p:nvPr/>
        </p:nvSpPr>
        <p:spPr>
          <a:xfrm>
            <a:off x="793790" y="4637842"/>
            <a:ext cx="3048000"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Convert sunlight directly into electricity using photovoltaic cells based on the photoelectric effect</a:t>
            </a:r>
            <a:endParaRPr lang="en-US" sz="1750" dirty="0"/>
          </a:p>
        </p:txBody>
      </p:sp>
      <p:sp>
        <p:nvSpPr>
          <p:cNvPr id="6" name="Text 4"/>
          <p:cNvSpPr/>
          <p:nvPr/>
        </p:nvSpPr>
        <p:spPr>
          <a:xfrm>
            <a:off x="4125278" y="41474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Automatic Sensors</a:t>
            </a:r>
            <a:endParaRPr lang="en-US" sz="2200" dirty="0"/>
          </a:p>
        </p:txBody>
      </p:sp>
      <p:sp>
        <p:nvSpPr>
          <p:cNvPr id="7" name="Text 5"/>
          <p:cNvSpPr/>
          <p:nvPr/>
        </p:nvSpPr>
        <p:spPr>
          <a:xfrm>
            <a:off x="4125278" y="4637842"/>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Photocells detect light changes to trigger automatic doors, street lights, and security systems</a:t>
            </a:r>
            <a:endParaRPr lang="en-US" sz="1750" dirty="0"/>
          </a:p>
        </p:txBody>
      </p:sp>
      <p:sp>
        <p:nvSpPr>
          <p:cNvPr id="8" name="Text 6"/>
          <p:cNvSpPr/>
          <p:nvPr/>
        </p:nvSpPr>
        <p:spPr>
          <a:xfrm>
            <a:off x="7456884" y="41474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Digital Imaging</a:t>
            </a:r>
            <a:endParaRPr lang="en-US" sz="2200" dirty="0"/>
          </a:p>
        </p:txBody>
      </p:sp>
      <p:sp>
        <p:nvSpPr>
          <p:cNvPr id="9" name="Text 7"/>
          <p:cNvSpPr/>
          <p:nvPr/>
        </p:nvSpPr>
        <p:spPr>
          <a:xfrm>
            <a:off x="7456884" y="4637842"/>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Camera sensors use photoelectric principles to capture images and convert light into electrical signals</a:t>
            </a:r>
            <a:endParaRPr lang="en-US" sz="1750" dirty="0"/>
          </a:p>
        </p:txBody>
      </p:sp>
      <p:sp>
        <p:nvSpPr>
          <p:cNvPr id="10" name="Text 8"/>
          <p:cNvSpPr/>
          <p:nvPr/>
        </p:nvSpPr>
        <p:spPr>
          <a:xfrm>
            <a:off x="10788491" y="41474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Security Systems</a:t>
            </a:r>
            <a:endParaRPr lang="en-US" sz="2200" dirty="0"/>
          </a:p>
        </p:txBody>
      </p:sp>
      <p:sp>
        <p:nvSpPr>
          <p:cNvPr id="11" name="Text 9"/>
          <p:cNvSpPr/>
          <p:nvPr/>
        </p:nvSpPr>
        <p:spPr>
          <a:xfrm>
            <a:off x="10788491" y="4637842"/>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Beam detectors and burglar alarms use photoelectric sensors to detect interruptions in light beams</a:t>
            </a:r>
            <a:endParaRPr lang="en-US" sz="1750" dirty="0"/>
          </a:p>
        </p:txBody>
      </p:sp>
      <p:sp>
        <p:nvSpPr>
          <p:cNvPr id="12" name="Rectangle 11"/>
          <p:cNvSpPr/>
          <p:nvPr/>
        </p:nvSpPr>
        <p:spPr>
          <a:xfrm>
            <a:off x="12790967" y="7761767"/>
            <a:ext cx="1839433" cy="4678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776</Words>
  <Application>Microsoft Office PowerPoint</Application>
  <PresentationFormat>Custom</PresentationFormat>
  <Paragraphs>97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bobby</cp:lastModifiedBy>
  <cp:revision>3</cp:revision>
  <dcterms:created xsi:type="dcterms:W3CDTF">2025-12-02T08:25:00Z</dcterms:created>
  <dcterms:modified xsi:type="dcterms:W3CDTF">2025-12-04T02:17:14Z</dcterms:modified>
</cp:coreProperties>
</file>